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</p:sldMasterIdLst>
  <p:notesMasterIdLst>
    <p:notesMasterId r:id="rId66"/>
  </p:notesMasterIdLst>
  <p:handoutMasterIdLst>
    <p:handoutMasterId r:id="rId67"/>
  </p:handoutMasterIdLst>
  <p:sldIdLst>
    <p:sldId id="469" r:id="rId5"/>
    <p:sldId id="898" r:id="rId6"/>
    <p:sldId id="902" r:id="rId7"/>
    <p:sldId id="889" r:id="rId8"/>
    <p:sldId id="478" r:id="rId9"/>
    <p:sldId id="486" r:id="rId10"/>
    <p:sldId id="487" r:id="rId11"/>
    <p:sldId id="479" r:id="rId12"/>
    <p:sldId id="480" r:id="rId13"/>
    <p:sldId id="897" r:id="rId14"/>
    <p:sldId id="498" r:id="rId15"/>
    <p:sldId id="483" r:id="rId16"/>
    <p:sldId id="488" r:id="rId17"/>
    <p:sldId id="481" r:id="rId18"/>
    <p:sldId id="482" r:id="rId19"/>
    <p:sldId id="494" r:id="rId20"/>
    <p:sldId id="493" r:id="rId21"/>
    <p:sldId id="404" r:id="rId22"/>
    <p:sldId id="408" r:id="rId23"/>
    <p:sldId id="492" r:id="rId24"/>
    <p:sldId id="424" r:id="rId25"/>
    <p:sldId id="490" r:id="rId26"/>
    <p:sldId id="489" r:id="rId27"/>
    <p:sldId id="476" r:id="rId28"/>
    <p:sldId id="465" r:id="rId29"/>
    <p:sldId id="477" r:id="rId30"/>
    <p:sldId id="467" r:id="rId31"/>
    <p:sldId id="468" r:id="rId32"/>
    <p:sldId id="499" r:id="rId33"/>
    <p:sldId id="496" r:id="rId34"/>
    <p:sldId id="450" r:id="rId35"/>
    <p:sldId id="495" r:id="rId36"/>
    <p:sldId id="899" r:id="rId37"/>
    <p:sldId id="466" r:id="rId38"/>
    <p:sldId id="491" r:id="rId39"/>
    <p:sldId id="506" r:id="rId40"/>
    <p:sldId id="342" r:id="rId41"/>
    <p:sldId id="449" r:id="rId42"/>
    <p:sldId id="878" r:id="rId43"/>
    <p:sldId id="868" r:id="rId44"/>
    <p:sldId id="877" r:id="rId45"/>
    <p:sldId id="886" r:id="rId46"/>
    <p:sldId id="501" r:id="rId47"/>
    <p:sldId id="892" r:id="rId48"/>
    <p:sldId id="893" r:id="rId49"/>
    <p:sldId id="881" r:id="rId50"/>
    <p:sldId id="871" r:id="rId51"/>
    <p:sldId id="900" r:id="rId52"/>
    <p:sldId id="500" r:id="rId53"/>
    <p:sldId id="264" r:id="rId54"/>
    <p:sldId id="262" r:id="rId55"/>
    <p:sldId id="265" r:id="rId56"/>
    <p:sldId id="378" r:id="rId57"/>
    <p:sldId id="379" r:id="rId58"/>
    <p:sldId id="380" r:id="rId59"/>
    <p:sldId id="381" r:id="rId60"/>
    <p:sldId id="394" r:id="rId61"/>
    <p:sldId id="894" r:id="rId62"/>
    <p:sldId id="417" r:id="rId63"/>
    <p:sldId id="901" r:id="rId64"/>
    <p:sldId id="308" r:id="rId65"/>
  </p:sldIdLst>
  <p:sldSz cx="9144000" cy="6858000" type="screen4x3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FA5"/>
    <a:srgbClr val="3333FF"/>
    <a:srgbClr val="99FF33"/>
    <a:srgbClr val="CCFF99"/>
    <a:srgbClr val="FFFFCC"/>
    <a:srgbClr val="FF00FF"/>
    <a:srgbClr val="F1F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09" autoAdjust="0"/>
  </p:normalViewPr>
  <p:slideViewPr>
    <p:cSldViewPr>
      <p:cViewPr varScale="1">
        <p:scale>
          <a:sx n="69" d="100"/>
          <a:sy n="69" d="100"/>
        </p:scale>
        <p:origin x="715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C460D1-F862-A94C-A2B4-8376BB771BB3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11D19E64-C92C-2146-A5F4-804113CC1A0F}">
      <dgm:prSet/>
      <dgm:spPr>
        <a:solidFill>
          <a:schemeClr val="bg1"/>
        </a:solidFill>
        <a:ln w="88900" cmpd="sng">
          <a:solidFill>
            <a:srgbClr val="000090"/>
          </a:solidFill>
        </a:ln>
      </dgm:spPr>
      <dgm:t>
        <a:bodyPr/>
        <a:lstStyle/>
        <a:p>
          <a:pPr rtl="0"/>
          <a:endParaRPr lang="en-US" dirty="0"/>
        </a:p>
      </dgm:t>
    </dgm:pt>
    <dgm:pt modelId="{4CE1E6A1-8042-5941-90D8-E3D66950A0D4}" type="parTrans" cxnId="{203A095F-B664-7A4F-B987-48AB5CBAA6F8}">
      <dgm:prSet/>
      <dgm:spPr/>
      <dgm:t>
        <a:bodyPr/>
        <a:lstStyle/>
        <a:p>
          <a:endParaRPr kumimoji="1" lang="ja-JP" altLang="en-US"/>
        </a:p>
      </dgm:t>
    </dgm:pt>
    <dgm:pt modelId="{C2FDBA42-163F-374D-8B32-761D960E1D76}" type="sibTrans" cxnId="{203A095F-B664-7A4F-B987-48AB5CBAA6F8}">
      <dgm:prSet/>
      <dgm:spPr/>
      <dgm:t>
        <a:bodyPr/>
        <a:lstStyle/>
        <a:p>
          <a:endParaRPr kumimoji="1" lang="ja-JP" altLang="en-US"/>
        </a:p>
      </dgm:t>
    </dgm:pt>
    <dgm:pt modelId="{BA95EA56-1BF7-4049-A147-EC7A8D4A2273}">
      <dgm:prSet/>
      <dgm:spPr>
        <a:solidFill>
          <a:schemeClr val="bg1"/>
        </a:solidFill>
        <a:ln w="88900" cmpd="sng">
          <a:solidFill>
            <a:srgbClr val="000090"/>
          </a:solidFill>
        </a:ln>
      </dgm:spPr>
      <dgm:t>
        <a:bodyPr/>
        <a:lstStyle/>
        <a:p>
          <a:pPr rtl="0"/>
          <a:endParaRPr lang="en-US" dirty="0"/>
        </a:p>
      </dgm:t>
    </dgm:pt>
    <dgm:pt modelId="{90E77440-5F3D-7441-9571-FEE06C54E7E9}" type="parTrans" cxnId="{A8A45143-6DAC-144C-BC22-F7ED0B7F06B9}">
      <dgm:prSet/>
      <dgm:spPr/>
      <dgm:t>
        <a:bodyPr/>
        <a:lstStyle/>
        <a:p>
          <a:endParaRPr kumimoji="1" lang="ja-JP" altLang="en-US"/>
        </a:p>
      </dgm:t>
    </dgm:pt>
    <dgm:pt modelId="{E48FE150-4C59-6D4B-A885-109CE812C694}" type="sibTrans" cxnId="{A8A45143-6DAC-144C-BC22-F7ED0B7F06B9}">
      <dgm:prSet/>
      <dgm:spPr/>
      <dgm:t>
        <a:bodyPr/>
        <a:lstStyle/>
        <a:p>
          <a:endParaRPr kumimoji="1" lang="ja-JP" altLang="en-US"/>
        </a:p>
      </dgm:t>
    </dgm:pt>
    <dgm:pt modelId="{B1230CEB-EC01-964E-9730-D6B41F42C5B5}">
      <dgm:prSet/>
      <dgm:spPr>
        <a:solidFill>
          <a:srgbClr val="FFFFFF"/>
        </a:solidFill>
        <a:ln w="88900" cmpd="sng">
          <a:solidFill>
            <a:srgbClr val="000090"/>
          </a:solidFill>
        </a:ln>
      </dgm:spPr>
      <dgm:t>
        <a:bodyPr/>
        <a:lstStyle/>
        <a:p>
          <a:endParaRPr kumimoji="1" lang="ja-JP" altLang="en-US" dirty="0"/>
        </a:p>
      </dgm:t>
    </dgm:pt>
    <dgm:pt modelId="{54B077BA-C254-0941-8418-D51E50B6736F}" type="parTrans" cxnId="{3B66A177-2A0C-8142-995E-C89C177DD412}">
      <dgm:prSet/>
      <dgm:spPr/>
      <dgm:t>
        <a:bodyPr/>
        <a:lstStyle/>
        <a:p>
          <a:endParaRPr kumimoji="1" lang="ja-JP" altLang="en-US"/>
        </a:p>
      </dgm:t>
    </dgm:pt>
    <dgm:pt modelId="{88B835A3-4EEB-4D46-8C3D-B12A244A809D}" type="sibTrans" cxnId="{3B66A177-2A0C-8142-995E-C89C177DD412}">
      <dgm:prSet/>
      <dgm:spPr/>
      <dgm:t>
        <a:bodyPr/>
        <a:lstStyle/>
        <a:p>
          <a:endParaRPr kumimoji="1" lang="ja-JP" altLang="en-US"/>
        </a:p>
      </dgm:t>
    </dgm:pt>
    <dgm:pt modelId="{E58101CA-271D-7845-89D8-47477D5EDB06}" type="pres">
      <dgm:prSet presAssocID="{80C460D1-F862-A94C-A2B4-8376BB771BB3}" presName="CompostProcess" presStyleCnt="0">
        <dgm:presLayoutVars>
          <dgm:dir/>
          <dgm:resizeHandles val="exact"/>
        </dgm:presLayoutVars>
      </dgm:prSet>
      <dgm:spPr/>
    </dgm:pt>
    <dgm:pt modelId="{C1BF18E6-8181-8143-97A7-85B1B4B68E35}" type="pres">
      <dgm:prSet presAssocID="{80C460D1-F862-A94C-A2B4-8376BB771BB3}" presName="arrow" presStyleLbl="bgShp" presStyleIdx="0" presStyleCnt="1"/>
      <dgm:spPr>
        <a:solidFill>
          <a:srgbClr val="558ED5"/>
        </a:solidFill>
      </dgm:spPr>
    </dgm:pt>
    <dgm:pt modelId="{584217B7-D689-4F4B-B2C4-27E5281BC3ED}" type="pres">
      <dgm:prSet presAssocID="{80C460D1-F862-A94C-A2B4-8376BB771BB3}" presName="linearProcess" presStyleCnt="0"/>
      <dgm:spPr/>
    </dgm:pt>
    <dgm:pt modelId="{66C65DE3-3B82-B748-94A9-B79C544FF82A}" type="pres">
      <dgm:prSet presAssocID="{11D19E64-C92C-2146-A5F4-804113CC1A0F}" presName="textNode" presStyleLbl="node1" presStyleIdx="0" presStyleCnt="3" custLinFactX="-1628" custLinFactNeighborX="-100000" custLinFactNeighborY="157">
        <dgm:presLayoutVars>
          <dgm:bulletEnabled val="1"/>
        </dgm:presLayoutVars>
      </dgm:prSet>
      <dgm:spPr/>
    </dgm:pt>
    <dgm:pt modelId="{5F87532E-69AA-7A4A-B3B8-AB62D3325167}" type="pres">
      <dgm:prSet presAssocID="{C2FDBA42-163F-374D-8B32-761D960E1D76}" presName="sibTrans" presStyleCnt="0"/>
      <dgm:spPr/>
    </dgm:pt>
    <dgm:pt modelId="{41C097DE-D1E9-BF40-A160-89C55503A286}" type="pres">
      <dgm:prSet presAssocID="{B1230CEB-EC01-964E-9730-D6B41F42C5B5}" presName="textNode" presStyleLbl="node1" presStyleIdx="1" presStyleCnt="3">
        <dgm:presLayoutVars>
          <dgm:bulletEnabled val="1"/>
        </dgm:presLayoutVars>
      </dgm:prSet>
      <dgm:spPr/>
    </dgm:pt>
    <dgm:pt modelId="{9F49CAF0-A78C-5648-AF2E-74D340671EF5}" type="pres">
      <dgm:prSet presAssocID="{88B835A3-4EEB-4D46-8C3D-B12A244A809D}" presName="sibTrans" presStyleCnt="0"/>
      <dgm:spPr/>
    </dgm:pt>
    <dgm:pt modelId="{481CCD11-283F-8D45-A9E4-B0865BB258FB}" type="pres">
      <dgm:prSet presAssocID="{BA95EA56-1BF7-4049-A147-EC7A8D4A227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3EAF80E-E1D0-1A48-A049-DC6BE022355E}" type="presOf" srcId="{BA95EA56-1BF7-4049-A147-EC7A8D4A2273}" destId="{481CCD11-283F-8D45-A9E4-B0865BB258FB}" srcOrd="0" destOrd="0" presId="urn:microsoft.com/office/officeart/2005/8/layout/hProcess9"/>
    <dgm:cxn modelId="{8AD15826-3EF1-BD4E-ABD2-88FE537D1FD1}" type="presOf" srcId="{11D19E64-C92C-2146-A5F4-804113CC1A0F}" destId="{66C65DE3-3B82-B748-94A9-B79C544FF82A}" srcOrd="0" destOrd="0" presId="urn:microsoft.com/office/officeart/2005/8/layout/hProcess9"/>
    <dgm:cxn modelId="{BFC00E2C-2488-9C4F-B9F4-984A60060F0F}" type="presOf" srcId="{B1230CEB-EC01-964E-9730-D6B41F42C5B5}" destId="{41C097DE-D1E9-BF40-A160-89C55503A286}" srcOrd="0" destOrd="0" presId="urn:microsoft.com/office/officeart/2005/8/layout/hProcess9"/>
    <dgm:cxn modelId="{203A095F-B664-7A4F-B987-48AB5CBAA6F8}" srcId="{80C460D1-F862-A94C-A2B4-8376BB771BB3}" destId="{11D19E64-C92C-2146-A5F4-804113CC1A0F}" srcOrd="0" destOrd="0" parTransId="{4CE1E6A1-8042-5941-90D8-E3D66950A0D4}" sibTransId="{C2FDBA42-163F-374D-8B32-761D960E1D76}"/>
    <dgm:cxn modelId="{A8A45143-6DAC-144C-BC22-F7ED0B7F06B9}" srcId="{80C460D1-F862-A94C-A2B4-8376BB771BB3}" destId="{BA95EA56-1BF7-4049-A147-EC7A8D4A2273}" srcOrd="2" destOrd="0" parTransId="{90E77440-5F3D-7441-9571-FEE06C54E7E9}" sibTransId="{E48FE150-4C59-6D4B-A885-109CE812C694}"/>
    <dgm:cxn modelId="{3B66A177-2A0C-8142-995E-C89C177DD412}" srcId="{80C460D1-F862-A94C-A2B4-8376BB771BB3}" destId="{B1230CEB-EC01-964E-9730-D6B41F42C5B5}" srcOrd="1" destOrd="0" parTransId="{54B077BA-C254-0941-8418-D51E50B6736F}" sibTransId="{88B835A3-4EEB-4D46-8C3D-B12A244A809D}"/>
    <dgm:cxn modelId="{853EB5BC-1599-8546-B416-3BE9FFEC4023}" type="presOf" srcId="{80C460D1-F862-A94C-A2B4-8376BB771BB3}" destId="{E58101CA-271D-7845-89D8-47477D5EDB06}" srcOrd="0" destOrd="0" presId="urn:microsoft.com/office/officeart/2005/8/layout/hProcess9"/>
    <dgm:cxn modelId="{93F29B27-6442-B941-A061-5F57E9AA5B44}" type="presParOf" srcId="{E58101CA-271D-7845-89D8-47477D5EDB06}" destId="{C1BF18E6-8181-8143-97A7-85B1B4B68E35}" srcOrd="0" destOrd="0" presId="urn:microsoft.com/office/officeart/2005/8/layout/hProcess9"/>
    <dgm:cxn modelId="{78C50DEB-1C67-8248-A5ED-CE5FAB9C0BEA}" type="presParOf" srcId="{E58101CA-271D-7845-89D8-47477D5EDB06}" destId="{584217B7-D689-4F4B-B2C4-27E5281BC3ED}" srcOrd="1" destOrd="0" presId="urn:microsoft.com/office/officeart/2005/8/layout/hProcess9"/>
    <dgm:cxn modelId="{FC599F1E-C946-E147-B73B-6A8A50B4FAAC}" type="presParOf" srcId="{584217B7-D689-4F4B-B2C4-27E5281BC3ED}" destId="{66C65DE3-3B82-B748-94A9-B79C544FF82A}" srcOrd="0" destOrd="0" presId="urn:microsoft.com/office/officeart/2005/8/layout/hProcess9"/>
    <dgm:cxn modelId="{6E62BE6D-C013-BA47-8731-4F4F52007CAC}" type="presParOf" srcId="{584217B7-D689-4F4B-B2C4-27E5281BC3ED}" destId="{5F87532E-69AA-7A4A-B3B8-AB62D3325167}" srcOrd="1" destOrd="0" presId="urn:microsoft.com/office/officeart/2005/8/layout/hProcess9"/>
    <dgm:cxn modelId="{0088E4A9-EF4B-2C4A-96E6-853475933ECF}" type="presParOf" srcId="{584217B7-D689-4F4B-B2C4-27E5281BC3ED}" destId="{41C097DE-D1E9-BF40-A160-89C55503A286}" srcOrd="2" destOrd="0" presId="urn:microsoft.com/office/officeart/2005/8/layout/hProcess9"/>
    <dgm:cxn modelId="{2C79C830-DBB2-2B4A-9329-302A1E04A9FF}" type="presParOf" srcId="{584217B7-D689-4F4B-B2C4-27E5281BC3ED}" destId="{9F49CAF0-A78C-5648-AF2E-74D340671EF5}" srcOrd="3" destOrd="0" presId="urn:microsoft.com/office/officeart/2005/8/layout/hProcess9"/>
    <dgm:cxn modelId="{93CD287D-2310-BE46-AF82-9521410FE6A0}" type="presParOf" srcId="{584217B7-D689-4F4B-B2C4-27E5281BC3ED}" destId="{481CCD11-283F-8D45-A9E4-B0865BB258F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C460D1-F862-A94C-A2B4-8376BB771BB3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11D19E64-C92C-2146-A5F4-804113CC1A0F}">
      <dgm:prSet/>
      <dgm:spPr>
        <a:solidFill>
          <a:schemeClr val="bg1"/>
        </a:solidFill>
        <a:ln w="88900" cmpd="sng">
          <a:solidFill>
            <a:srgbClr val="000090"/>
          </a:solidFill>
        </a:ln>
      </dgm:spPr>
      <dgm:t>
        <a:bodyPr/>
        <a:lstStyle/>
        <a:p>
          <a:pPr rtl="0"/>
          <a:endParaRPr lang="en-US" dirty="0"/>
        </a:p>
      </dgm:t>
    </dgm:pt>
    <dgm:pt modelId="{4CE1E6A1-8042-5941-90D8-E3D66950A0D4}" type="parTrans" cxnId="{203A095F-B664-7A4F-B987-48AB5CBAA6F8}">
      <dgm:prSet/>
      <dgm:spPr/>
      <dgm:t>
        <a:bodyPr/>
        <a:lstStyle/>
        <a:p>
          <a:endParaRPr kumimoji="1" lang="ja-JP" altLang="en-US"/>
        </a:p>
      </dgm:t>
    </dgm:pt>
    <dgm:pt modelId="{C2FDBA42-163F-374D-8B32-761D960E1D76}" type="sibTrans" cxnId="{203A095F-B664-7A4F-B987-48AB5CBAA6F8}">
      <dgm:prSet/>
      <dgm:spPr/>
      <dgm:t>
        <a:bodyPr/>
        <a:lstStyle/>
        <a:p>
          <a:endParaRPr kumimoji="1" lang="ja-JP" altLang="en-US"/>
        </a:p>
      </dgm:t>
    </dgm:pt>
    <dgm:pt modelId="{BA95EA56-1BF7-4049-A147-EC7A8D4A2273}">
      <dgm:prSet/>
      <dgm:spPr>
        <a:solidFill>
          <a:schemeClr val="bg1"/>
        </a:solidFill>
        <a:ln w="88900" cmpd="sng">
          <a:solidFill>
            <a:srgbClr val="000090"/>
          </a:solidFill>
        </a:ln>
      </dgm:spPr>
      <dgm:t>
        <a:bodyPr/>
        <a:lstStyle/>
        <a:p>
          <a:pPr rtl="0"/>
          <a:endParaRPr lang="en-US" dirty="0"/>
        </a:p>
      </dgm:t>
    </dgm:pt>
    <dgm:pt modelId="{90E77440-5F3D-7441-9571-FEE06C54E7E9}" type="parTrans" cxnId="{A8A45143-6DAC-144C-BC22-F7ED0B7F06B9}">
      <dgm:prSet/>
      <dgm:spPr/>
      <dgm:t>
        <a:bodyPr/>
        <a:lstStyle/>
        <a:p>
          <a:endParaRPr kumimoji="1" lang="ja-JP" altLang="en-US"/>
        </a:p>
      </dgm:t>
    </dgm:pt>
    <dgm:pt modelId="{E48FE150-4C59-6D4B-A885-109CE812C694}" type="sibTrans" cxnId="{A8A45143-6DAC-144C-BC22-F7ED0B7F06B9}">
      <dgm:prSet/>
      <dgm:spPr/>
      <dgm:t>
        <a:bodyPr/>
        <a:lstStyle/>
        <a:p>
          <a:endParaRPr kumimoji="1" lang="ja-JP" altLang="en-US"/>
        </a:p>
      </dgm:t>
    </dgm:pt>
    <dgm:pt modelId="{B1230CEB-EC01-964E-9730-D6B41F42C5B5}">
      <dgm:prSet/>
      <dgm:spPr>
        <a:solidFill>
          <a:srgbClr val="FFFFFF"/>
        </a:solidFill>
        <a:ln w="88900" cmpd="sng">
          <a:solidFill>
            <a:srgbClr val="000090"/>
          </a:solidFill>
        </a:ln>
      </dgm:spPr>
      <dgm:t>
        <a:bodyPr/>
        <a:lstStyle/>
        <a:p>
          <a:endParaRPr kumimoji="1" lang="ja-JP" altLang="en-US" dirty="0"/>
        </a:p>
      </dgm:t>
    </dgm:pt>
    <dgm:pt modelId="{54B077BA-C254-0941-8418-D51E50B6736F}" type="parTrans" cxnId="{3B66A177-2A0C-8142-995E-C89C177DD412}">
      <dgm:prSet/>
      <dgm:spPr/>
      <dgm:t>
        <a:bodyPr/>
        <a:lstStyle/>
        <a:p>
          <a:endParaRPr kumimoji="1" lang="ja-JP" altLang="en-US"/>
        </a:p>
      </dgm:t>
    </dgm:pt>
    <dgm:pt modelId="{88B835A3-4EEB-4D46-8C3D-B12A244A809D}" type="sibTrans" cxnId="{3B66A177-2A0C-8142-995E-C89C177DD412}">
      <dgm:prSet/>
      <dgm:spPr/>
      <dgm:t>
        <a:bodyPr/>
        <a:lstStyle/>
        <a:p>
          <a:endParaRPr kumimoji="1" lang="ja-JP" altLang="en-US"/>
        </a:p>
      </dgm:t>
    </dgm:pt>
    <dgm:pt modelId="{E58101CA-271D-7845-89D8-47477D5EDB06}" type="pres">
      <dgm:prSet presAssocID="{80C460D1-F862-A94C-A2B4-8376BB771BB3}" presName="CompostProcess" presStyleCnt="0">
        <dgm:presLayoutVars>
          <dgm:dir/>
          <dgm:resizeHandles val="exact"/>
        </dgm:presLayoutVars>
      </dgm:prSet>
      <dgm:spPr/>
    </dgm:pt>
    <dgm:pt modelId="{C1BF18E6-8181-8143-97A7-85B1B4B68E35}" type="pres">
      <dgm:prSet presAssocID="{80C460D1-F862-A94C-A2B4-8376BB771BB3}" presName="arrow" presStyleLbl="bgShp" presStyleIdx="0" presStyleCnt="1"/>
      <dgm:spPr>
        <a:solidFill>
          <a:srgbClr val="558ED5"/>
        </a:solidFill>
      </dgm:spPr>
    </dgm:pt>
    <dgm:pt modelId="{584217B7-D689-4F4B-B2C4-27E5281BC3ED}" type="pres">
      <dgm:prSet presAssocID="{80C460D1-F862-A94C-A2B4-8376BB771BB3}" presName="linearProcess" presStyleCnt="0"/>
      <dgm:spPr/>
    </dgm:pt>
    <dgm:pt modelId="{66C65DE3-3B82-B748-94A9-B79C544FF82A}" type="pres">
      <dgm:prSet presAssocID="{11D19E64-C92C-2146-A5F4-804113CC1A0F}" presName="textNode" presStyleLbl="node1" presStyleIdx="0" presStyleCnt="3" custLinFactX="-1628" custLinFactNeighborX="-100000" custLinFactNeighborY="157">
        <dgm:presLayoutVars>
          <dgm:bulletEnabled val="1"/>
        </dgm:presLayoutVars>
      </dgm:prSet>
      <dgm:spPr/>
    </dgm:pt>
    <dgm:pt modelId="{5F87532E-69AA-7A4A-B3B8-AB62D3325167}" type="pres">
      <dgm:prSet presAssocID="{C2FDBA42-163F-374D-8B32-761D960E1D76}" presName="sibTrans" presStyleCnt="0"/>
      <dgm:spPr/>
    </dgm:pt>
    <dgm:pt modelId="{41C097DE-D1E9-BF40-A160-89C55503A286}" type="pres">
      <dgm:prSet presAssocID="{B1230CEB-EC01-964E-9730-D6B41F42C5B5}" presName="textNode" presStyleLbl="node1" presStyleIdx="1" presStyleCnt="3">
        <dgm:presLayoutVars>
          <dgm:bulletEnabled val="1"/>
        </dgm:presLayoutVars>
      </dgm:prSet>
      <dgm:spPr/>
    </dgm:pt>
    <dgm:pt modelId="{9F49CAF0-A78C-5648-AF2E-74D340671EF5}" type="pres">
      <dgm:prSet presAssocID="{88B835A3-4EEB-4D46-8C3D-B12A244A809D}" presName="sibTrans" presStyleCnt="0"/>
      <dgm:spPr/>
    </dgm:pt>
    <dgm:pt modelId="{481CCD11-283F-8D45-A9E4-B0865BB258FB}" type="pres">
      <dgm:prSet presAssocID="{BA95EA56-1BF7-4049-A147-EC7A8D4A227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3EAF80E-E1D0-1A48-A049-DC6BE022355E}" type="presOf" srcId="{BA95EA56-1BF7-4049-A147-EC7A8D4A2273}" destId="{481CCD11-283F-8D45-A9E4-B0865BB258FB}" srcOrd="0" destOrd="0" presId="urn:microsoft.com/office/officeart/2005/8/layout/hProcess9"/>
    <dgm:cxn modelId="{8AD15826-3EF1-BD4E-ABD2-88FE537D1FD1}" type="presOf" srcId="{11D19E64-C92C-2146-A5F4-804113CC1A0F}" destId="{66C65DE3-3B82-B748-94A9-B79C544FF82A}" srcOrd="0" destOrd="0" presId="urn:microsoft.com/office/officeart/2005/8/layout/hProcess9"/>
    <dgm:cxn modelId="{BFC00E2C-2488-9C4F-B9F4-984A60060F0F}" type="presOf" srcId="{B1230CEB-EC01-964E-9730-D6B41F42C5B5}" destId="{41C097DE-D1E9-BF40-A160-89C55503A286}" srcOrd="0" destOrd="0" presId="urn:microsoft.com/office/officeart/2005/8/layout/hProcess9"/>
    <dgm:cxn modelId="{203A095F-B664-7A4F-B987-48AB5CBAA6F8}" srcId="{80C460D1-F862-A94C-A2B4-8376BB771BB3}" destId="{11D19E64-C92C-2146-A5F4-804113CC1A0F}" srcOrd="0" destOrd="0" parTransId="{4CE1E6A1-8042-5941-90D8-E3D66950A0D4}" sibTransId="{C2FDBA42-163F-374D-8B32-761D960E1D76}"/>
    <dgm:cxn modelId="{A8A45143-6DAC-144C-BC22-F7ED0B7F06B9}" srcId="{80C460D1-F862-A94C-A2B4-8376BB771BB3}" destId="{BA95EA56-1BF7-4049-A147-EC7A8D4A2273}" srcOrd="2" destOrd="0" parTransId="{90E77440-5F3D-7441-9571-FEE06C54E7E9}" sibTransId="{E48FE150-4C59-6D4B-A885-109CE812C694}"/>
    <dgm:cxn modelId="{3B66A177-2A0C-8142-995E-C89C177DD412}" srcId="{80C460D1-F862-A94C-A2B4-8376BB771BB3}" destId="{B1230CEB-EC01-964E-9730-D6B41F42C5B5}" srcOrd="1" destOrd="0" parTransId="{54B077BA-C254-0941-8418-D51E50B6736F}" sibTransId="{88B835A3-4EEB-4D46-8C3D-B12A244A809D}"/>
    <dgm:cxn modelId="{853EB5BC-1599-8546-B416-3BE9FFEC4023}" type="presOf" srcId="{80C460D1-F862-A94C-A2B4-8376BB771BB3}" destId="{E58101CA-271D-7845-89D8-47477D5EDB06}" srcOrd="0" destOrd="0" presId="urn:microsoft.com/office/officeart/2005/8/layout/hProcess9"/>
    <dgm:cxn modelId="{93F29B27-6442-B941-A061-5F57E9AA5B44}" type="presParOf" srcId="{E58101CA-271D-7845-89D8-47477D5EDB06}" destId="{C1BF18E6-8181-8143-97A7-85B1B4B68E35}" srcOrd="0" destOrd="0" presId="urn:microsoft.com/office/officeart/2005/8/layout/hProcess9"/>
    <dgm:cxn modelId="{78C50DEB-1C67-8248-A5ED-CE5FAB9C0BEA}" type="presParOf" srcId="{E58101CA-271D-7845-89D8-47477D5EDB06}" destId="{584217B7-D689-4F4B-B2C4-27E5281BC3ED}" srcOrd="1" destOrd="0" presId="urn:microsoft.com/office/officeart/2005/8/layout/hProcess9"/>
    <dgm:cxn modelId="{FC599F1E-C946-E147-B73B-6A8A50B4FAAC}" type="presParOf" srcId="{584217B7-D689-4F4B-B2C4-27E5281BC3ED}" destId="{66C65DE3-3B82-B748-94A9-B79C544FF82A}" srcOrd="0" destOrd="0" presId="urn:microsoft.com/office/officeart/2005/8/layout/hProcess9"/>
    <dgm:cxn modelId="{6E62BE6D-C013-BA47-8731-4F4F52007CAC}" type="presParOf" srcId="{584217B7-D689-4F4B-B2C4-27E5281BC3ED}" destId="{5F87532E-69AA-7A4A-B3B8-AB62D3325167}" srcOrd="1" destOrd="0" presId="urn:microsoft.com/office/officeart/2005/8/layout/hProcess9"/>
    <dgm:cxn modelId="{0088E4A9-EF4B-2C4A-96E6-853475933ECF}" type="presParOf" srcId="{584217B7-D689-4F4B-B2C4-27E5281BC3ED}" destId="{41C097DE-D1E9-BF40-A160-89C55503A286}" srcOrd="2" destOrd="0" presId="urn:microsoft.com/office/officeart/2005/8/layout/hProcess9"/>
    <dgm:cxn modelId="{2C79C830-DBB2-2B4A-9329-302A1E04A9FF}" type="presParOf" srcId="{584217B7-D689-4F4B-B2C4-27E5281BC3ED}" destId="{9F49CAF0-A78C-5648-AF2E-74D340671EF5}" srcOrd="3" destOrd="0" presId="urn:microsoft.com/office/officeart/2005/8/layout/hProcess9"/>
    <dgm:cxn modelId="{93CD287D-2310-BE46-AF82-9521410FE6A0}" type="presParOf" srcId="{584217B7-D689-4F4B-B2C4-27E5281BC3ED}" destId="{481CCD11-283F-8D45-A9E4-B0865BB258F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F18E6-8181-8143-97A7-85B1B4B68E35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rgbClr val="558ED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C65DE3-3B82-B748-94A9-B79C544FF82A}">
      <dsp:nvSpPr>
        <dsp:cNvPr id="0" name=""/>
        <dsp:cNvSpPr/>
      </dsp:nvSpPr>
      <dsp:spPr>
        <a:xfrm>
          <a:off x="0" y="1360631"/>
          <a:ext cx="2468880" cy="1810385"/>
        </a:xfrm>
        <a:prstGeom prst="roundRect">
          <a:avLst/>
        </a:prstGeom>
        <a:solidFill>
          <a:schemeClr val="bg1"/>
        </a:solidFill>
        <a:ln w="88900" cmpd="sng">
          <a:solidFill>
            <a:srgbClr val="00009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88376" y="1449007"/>
        <a:ext cx="2292128" cy="1633633"/>
      </dsp:txXfrm>
    </dsp:sp>
    <dsp:sp modelId="{41C097DE-D1E9-BF40-A160-89C55503A286}">
      <dsp:nvSpPr>
        <dsp:cNvPr id="0" name=""/>
        <dsp:cNvSpPr/>
      </dsp:nvSpPr>
      <dsp:spPr>
        <a:xfrm>
          <a:off x="2880359" y="1357788"/>
          <a:ext cx="2468880" cy="1810385"/>
        </a:xfrm>
        <a:prstGeom prst="roundRect">
          <a:avLst/>
        </a:prstGeom>
        <a:solidFill>
          <a:srgbClr val="FFFFFF"/>
        </a:solidFill>
        <a:ln w="88900" cmpd="sng">
          <a:solidFill>
            <a:srgbClr val="00009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500" kern="1200" dirty="0"/>
        </a:p>
      </dsp:txBody>
      <dsp:txXfrm>
        <a:off x="2968735" y="1446164"/>
        <a:ext cx="2292128" cy="1633633"/>
      </dsp:txXfrm>
    </dsp:sp>
    <dsp:sp modelId="{481CCD11-283F-8D45-A9E4-B0865BB258FB}">
      <dsp:nvSpPr>
        <dsp:cNvPr id="0" name=""/>
        <dsp:cNvSpPr/>
      </dsp:nvSpPr>
      <dsp:spPr>
        <a:xfrm>
          <a:off x="5760720" y="1357788"/>
          <a:ext cx="2468880" cy="1810385"/>
        </a:xfrm>
        <a:prstGeom prst="roundRect">
          <a:avLst/>
        </a:prstGeom>
        <a:solidFill>
          <a:schemeClr val="bg1"/>
        </a:solidFill>
        <a:ln w="88900" cmpd="sng">
          <a:solidFill>
            <a:srgbClr val="00009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5849096" y="1446164"/>
        <a:ext cx="2292128" cy="1633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F18E6-8181-8143-97A7-85B1B4B68E35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rgbClr val="558ED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C65DE3-3B82-B748-94A9-B79C544FF82A}">
      <dsp:nvSpPr>
        <dsp:cNvPr id="0" name=""/>
        <dsp:cNvSpPr/>
      </dsp:nvSpPr>
      <dsp:spPr>
        <a:xfrm>
          <a:off x="0" y="1360631"/>
          <a:ext cx="2468880" cy="1810385"/>
        </a:xfrm>
        <a:prstGeom prst="roundRect">
          <a:avLst/>
        </a:prstGeom>
        <a:solidFill>
          <a:schemeClr val="bg1"/>
        </a:solidFill>
        <a:ln w="88900" cmpd="sng">
          <a:solidFill>
            <a:srgbClr val="00009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88376" y="1449007"/>
        <a:ext cx="2292128" cy="1633633"/>
      </dsp:txXfrm>
    </dsp:sp>
    <dsp:sp modelId="{41C097DE-D1E9-BF40-A160-89C55503A286}">
      <dsp:nvSpPr>
        <dsp:cNvPr id="0" name=""/>
        <dsp:cNvSpPr/>
      </dsp:nvSpPr>
      <dsp:spPr>
        <a:xfrm>
          <a:off x="2880359" y="1357788"/>
          <a:ext cx="2468880" cy="1810385"/>
        </a:xfrm>
        <a:prstGeom prst="roundRect">
          <a:avLst/>
        </a:prstGeom>
        <a:solidFill>
          <a:srgbClr val="FFFFFF"/>
        </a:solidFill>
        <a:ln w="88900" cmpd="sng">
          <a:solidFill>
            <a:srgbClr val="00009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6500" kern="1200" dirty="0"/>
        </a:p>
      </dsp:txBody>
      <dsp:txXfrm>
        <a:off x="2968735" y="1446164"/>
        <a:ext cx="2292128" cy="1633633"/>
      </dsp:txXfrm>
    </dsp:sp>
    <dsp:sp modelId="{481CCD11-283F-8D45-A9E4-B0865BB258FB}">
      <dsp:nvSpPr>
        <dsp:cNvPr id="0" name=""/>
        <dsp:cNvSpPr/>
      </dsp:nvSpPr>
      <dsp:spPr>
        <a:xfrm>
          <a:off x="5760720" y="1357788"/>
          <a:ext cx="2468880" cy="1810385"/>
        </a:xfrm>
        <a:prstGeom prst="roundRect">
          <a:avLst/>
        </a:prstGeom>
        <a:solidFill>
          <a:schemeClr val="bg1"/>
        </a:solidFill>
        <a:ln w="88900" cmpd="sng">
          <a:solidFill>
            <a:srgbClr val="00009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5849096" y="1446164"/>
        <a:ext cx="2292128" cy="1633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1EBE1-341E-49CC-8734-E137B0D93C61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C96DF-FAEC-4BCE-8539-5F3BA895889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789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5673E-4B86-4B4E-B3DB-713C09364757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E67EF-6919-41EB-A01C-8ABD7C59524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32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1.I will introduce Hamamatsu Campus in Shizuoka University</a:t>
            </a:r>
            <a:r>
              <a:rPr kumimoji="1" lang="en-US" altLang="ja-JP" baseline="0" dirty="0"/>
              <a:t> briefly.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1.Good</a:t>
            </a:r>
            <a:r>
              <a:rPr kumimoji="1" lang="en-US" altLang="ja-JP" baseline="0" dirty="0"/>
              <a:t> morning everyone. Welcome to Hamamatsu and Shizuoka University.</a:t>
            </a:r>
          </a:p>
          <a:p>
            <a:r>
              <a:rPr kumimoji="1" lang="en-US" altLang="ja-JP" baseline="0" dirty="0"/>
              <a:t>2.I am </a:t>
            </a:r>
            <a:r>
              <a:rPr kumimoji="1" lang="en-US" altLang="ja-JP" baseline="0" dirty="0" err="1"/>
              <a:t>Sako</a:t>
            </a:r>
            <a:r>
              <a:rPr kumimoji="1" lang="en-US" altLang="ja-JP" baseline="0" dirty="0"/>
              <a:t>, Dean of Graduate School of Engineering.</a:t>
            </a:r>
          </a:p>
          <a:p>
            <a:r>
              <a:rPr kumimoji="1" lang="en-US" altLang="ja-JP" baseline="0" dirty="0"/>
              <a:t>3.I am happy to invite you to our campus.</a:t>
            </a:r>
          </a:p>
          <a:p>
            <a:r>
              <a:rPr kumimoji="1" lang="en-US" altLang="ja-JP" baseline="0" dirty="0"/>
              <a:t>4.I will introduce Hamamatsu campus briefly.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5.Is it the first time to come to Japan?</a:t>
            </a:r>
          </a:p>
          <a:p>
            <a:r>
              <a:rPr kumimoji="1" lang="en-US" altLang="ja-JP" baseline="0" dirty="0"/>
              <a:t>6.It is summer time, very hot and humid.</a:t>
            </a:r>
          </a:p>
          <a:p>
            <a:r>
              <a:rPr kumimoji="1" lang="en-US" altLang="ja-JP" baseline="0" dirty="0"/>
              <a:t>7.The temperature is more than 30 </a:t>
            </a:r>
            <a:r>
              <a:rPr kumimoji="1" lang="en-US" altLang="ja-JP" baseline="0" dirty="0" err="1"/>
              <a:t>deg.C</a:t>
            </a:r>
            <a:r>
              <a:rPr kumimoji="1" lang="en-US" altLang="ja-JP" baseline="0" dirty="0"/>
              <a:t>.</a:t>
            </a:r>
          </a:p>
          <a:p>
            <a:r>
              <a:rPr kumimoji="1" lang="en-US" altLang="ja-JP" baseline="0" dirty="0"/>
              <a:t>8.How is your country? Very hot like Japan?</a:t>
            </a:r>
          </a:p>
          <a:p>
            <a:r>
              <a:rPr kumimoji="1" lang="en-US" altLang="ja-JP" baseline="0" dirty="0"/>
              <a:t>9.I want to go to Indonesia. But I have never been to your county.</a:t>
            </a:r>
          </a:p>
          <a:p>
            <a:r>
              <a:rPr kumimoji="1" lang="en-US" altLang="ja-JP" baseline="0" dirty="0"/>
              <a:t>10.It is time to explain my faculty.</a:t>
            </a:r>
          </a:p>
          <a:p>
            <a:r>
              <a:rPr kumimoji="1" lang="en-US" altLang="ja-JP" baseline="0" dirty="0"/>
              <a:t>11.It is about 15 min. Then you have laboratory tour 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9337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ja-JP" dirty="0"/>
              <a:t>This is the full view of Hamamatsu campus.</a:t>
            </a:r>
          </a:p>
          <a:p>
            <a:pPr>
              <a:spcBef>
                <a:spcPct val="0"/>
              </a:spcBef>
            </a:pPr>
            <a:r>
              <a:rPr lang="en-US" altLang="ja-JP" dirty="0"/>
              <a:t>There are more than 20 buildings here. </a:t>
            </a:r>
          </a:p>
          <a:p>
            <a:pPr>
              <a:spcBef>
                <a:spcPct val="0"/>
              </a:spcBef>
            </a:pPr>
            <a:r>
              <a:rPr lang="en-US" altLang="ja-JP" dirty="0"/>
              <a:t>We have 2 faculties and 2 research institutes in this campus.</a:t>
            </a:r>
          </a:p>
          <a:p>
            <a:pPr>
              <a:spcBef>
                <a:spcPct val="0"/>
              </a:spcBef>
            </a:pPr>
            <a:r>
              <a:rPr lang="en-US" altLang="ja-JP" dirty="0"/>
              <a:t>Now we are here close to entrance gate.</a:t>
            </a:r>
          </a:p>
          <a:p>
            <a:endParaRPr lang="ja-JP" altLang="en-US" dirty="0"/>
          </a:p>
        </p:txBody>
      </p:sp>
      <p:sp>
        <p:nvSpPr>
          <p:cNvPr id="2150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58F4C7B5-2EEF-48D3-87AA-4451E1DFE522}" type="slidenum">
              <a:rPr lang="en-US" altLang="ja-JP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11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6084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Last year It’s 100th anniversary of the founding of the faculty of Eng..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1501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baseline="0" dirty="0"/>
              <a:t>Our faculty has 5 Departments: Mechanical Engineering,.........</a:t>
            </a:r>
          </a:p>
          <a:p>
            <a:r>
              <a:rPr kumimoji="1" lang="en-US" altLang="ja-JP" baseline="0" dirty="0"/>
              <a:t>3.Total number of students for one year is 540.</a:t>
            </a:r>
          </a:p>
          <a:p>
            <a:endParaRPr kumimoji="1" lang="en-US" altLang="ja-JP" baseline="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201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Here is Graduate School of Engineering, In master course, We have 6 courses like this,</a:t>
            </a:r>
            <a:endParaRPr kumimoji="1" lang="en-US" altLang="ja-JP" baseline="0" dirty="0"/>
          </a:p>
          <a:p>
            <a:r>
              <a:rPr kumimoji="1" lang="en-US" altLang="ja-JP" baseline="0" dirty="0"/>
              <a:t>Total number of students for one year is 322.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1751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1.This is the goal of education in engineering field.</a:t>
            </a:r>
            <a:r>
              <a:rPr kumimoji="1" lang="en-US" altLang="ja-JP" baseline="0" dirty="0"/>
              <a:t> </a:t>
            </a:r>
          </a:p>
          <a:p>
            <a:r>
              <a:rPr kumimoji="1" lang="en-US" altLang="ja-JP" baseline="0" dirty="0"/>
              <a:t>2.We develop engineers with specialized knowledge and skills, with manufacturing spirit and techniques and with global education.</a:t>
            </a:r>
          </a:p>
          <a:p>
            <a:r>
              <a:rPr kumimoji="1" lang="en-US" altLang="ja-JP" baseline="0" dirty="0"/>
              <a:t>3.I will introduce facilities to achieve these educational goal in our faculty.</a:t>
            </a:r>
          </a:p>
          <a:p>
            <a:r>
              <a:rPr kumimoji="1" lang="en-US" altLang="ja-JP" baseline="0" dirty="0"/>
              <a:t>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300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学部</a:t>
            </a:r>
            <a:r>
              <a:rPr kumimoji="1" lang="en-US" altLang="ja-JP" dirty="0"/>
              <a:t>4</a:t>
            </a:r>
            <a:r>
              <a:rPr kumimoji="1" lang="ja-JP" altLang="en-US" dirty="0"/>
              <a:t>年間の教育は、全学教育科目から、専門科目へと，学年とともに変化していきます。通常大学では</a:t>
            </a:r>
            <a:r>
              <a:rPr kumimoji="1" lang="en-US" altLang="ja-JP" dirty="0"/>
              <a:t>1</a:t>
            </a:r>
            <a:r>
              <a:rPr kumimoji="1" lang="ja-JP" altLang="en-US" dirty="0"/>
              <a:t>年生の講義は教養科目が中心ですが、工学部では、ものづくり実習科目を置き、ものづくりの経験を早期に体験することにしています。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15EE4-93D0-4DEA-B451-407B11A7F8E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3095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1.A lot of machines are in the building.</a:t>
            </a:r>
          </a:p>
          <a:p>
            <a:r>
              <a:rPr kumimoji="1" lang="en-US" altLang="ja-JP" dirty="0"/>
              <a:t>2.And some</a:t>
            </a:r>
            <a:r>
              <a:rPr kumimoji="1" lang="en-US" altLang="ja-JP" baseline="0" dirty="0"/>
              <a:t> machines are most-advanced manufacturing machines.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1803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 txBox="1">
            <a:spLocks noGrp="1" noChangeArrowheads="1"/>
          </p:cNvSpPr>
          <p:nvPr/>
        </p:nvSpPr>
        <p:spPr bwMode="auto">
          <a:xfrm>
            <a:off x="3886200" y="9448404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B0227FC-7D11-471C-979D-D6BDD262AFC1}" type="slidenum">
              <a:rPr lang="en-US" altLang="ja-JP" sz="1200"/>
              <a:pPr algn="r"/>
              <a:t>19</a:t>
            </a:fld>
            <a:endParaRPr lang="en-US" altLang="ja-JP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ja-JP" dirty="0"/>
              <a:t>1.I will show 2 kinds of real manufacturing in our faculty.</a:t>
            </a:r>
          </a:p>
          <a:p>
            <a:pPr eaLnBrk="1" hangingPunct="1"/>
            <a:r>
              <a:rPr lang="en-US" altLang="ja-JP" dirty="0"/>
              <a:t>1.We encourage</a:t>
            </a:r>
            <a:r>
              <a:rPr lang="en-US" altLang="ja-JP" baseline="0" dirty="0"/>
              <a:t> the students to study manufacturing technique in various student circles.</a:t>
            </a:r>
          </a:p>
          <a:p>
            <a:pPr eaLnBrk="1" hangingPunct="1"/>
            <a:r>
              <a:rPr lang="en-US" altLang="ja-JP" baseline="0" dirty="0"/>
              <a:t>2.The first example is </a:t>
            </a:r>
            <a:r>
              <a:rPr lang="en-US" altLang="ja-JP" dirty="0"/>
              <a:t>Shizuoka University Motors.</a:t>
            </a:r>
            <a:r>
              <a:rPr lang="en-US" altLang="ja-JP" baseline="0" dirty="0"/>
              <a:t> The students plan, design and produce the formula car by themselves. And they enter race. </a:t>
            </a:r>
          </a:p>
          <a:p>
            <a:pPr eaLnBrk="1" hangingPunct="1"/>
            <a:r>
              <a:rPr lang="en-US" altLang="ja-JP" baseline="0" dirty="0"/>
              <a:t>3.The second is human-powered airplane. The student produce the airplane  and enter a competition.</a:t>
            </a:r>
          </a:p>
          <a:p>
            <a:pPr eaLnBrk="1" hangingPunct="1"/>
            <a:r>
              <a:rPr lang="en-US" altLang="ja-JP" baseline="0" dirty="0"/>
              <a:t>4.We support these student activities.</a:t>
            </a:r>
          </a:p>
          <a:p>
            <a:pPr eaLnBrk="1" hangingPunct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251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Here is typical facilities in Hamamatsu campus.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330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dirty="0"/>
              <a:t>1.This is the dormitory</a:t>
            </a:r>
            <a:r>
              <a:rPr lang="en-US" altLang="ja-JP" baseline="0" dirty="0"/>
              <a:t> for foreign students.</a:t>
            </a:r>
          </a:p>
          <a:p>
            <a:r>
              <a:rPr lang="en-US" altLang="ja-JP" baseline="0" dirty="0"/>
              <a:t>2.The capacity of foreign students is around 75.</a:t>
            </a:r>
          </a:p>
        </p:txBody>
      </p:sp>
      <p:sp>
        <p:nvSpPr>
          <p:cNvPr id="4710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863790-EC9F-4CE9-892B-96C4AC88A74E}" type="slidenum">
              <a:rPr lang="en-US" altLang="ja-JP" smtClean="0">
                <a:latin typeface="Arial" charset="0"/>
              </a:rPr>
              <a:pPr/>
              <a:t>21</a:t>
            </a:fld>
            <a:endParaRPr lang="en-US" altLang="ja-JP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8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084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工学部を卒業した学生の約</a:t>
            </a:r>
            <a:r>
              <a:rPr kumimoji="1" lang="en-US" altLang="ja-JP" dirty="0"/>
              <a:t>6</a:t>
            </a:r>
            <a:r>
              <a:rPr kumimoji="1" lang="ja-JP" altLang="en-US" dirty="0"/>
              <a:t>割強が大学院に進学します．また大学院を修了した学生のほとんどは，いわゆるメーカーに就職しています．就職を希望する学生の就職率はほぼ</a:t>
            </a:r>
            <a:r>
              <a:rPr kumimoji="1" lang="en-US" altLang="ja-JP" dirty="0"/>
              <a:t>100</a:t>
            </a:r>
            <a:r>
              <a:rPr kumimoji="1" lang="ja-JP" altLang="en-US" dirty="0"/>
              <a:t>％です．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415EE4-93D0-4DEA-B451-407B11A7F8E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43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Here are our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priority researches in engineering area.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 and energy science and technology,……..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587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1.Next</a:t>
            </a:r>
            <a:r>
              <a:rPr kumimoji="1" lang="en-US" altLang="ja-JP" baseline="0" dirty="0"/>
              <a:t> is </a:t>
            </a:r>
            <a:r>
              <a:rPr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bio- and medical engineering</a:t>
            </a:r>
            <a:r>
              <a:rPr kumimoji="1" lang="en-US" altLang="ja-JP" sz="1200" baseline="0" dirty="0">
                <a:latin typeface="+mn-lt"/>
                <a:cs typeface="+mn-cs"/>
              </a:rPr>
              <a:t> field,</a:t>
            </a:r>
            <a:endParaRPr kumimoji="1" lang="en-US" altLang="ja-JP" dirty="0"/>
          </a:p>
          <a:p>
            <a:r>
              <a:rPr kumimoji="1" lang="en-US" altLang="ja-JP" dirty="0"/>
              <a:t>2.This</a:t>
            </a:r>
            <a:r>
              <a:rPr kumimoji="1" lang="en-US" altLang="ja-JP" baseline="0" dirty="0"/>
              <a:t> optical sensor can check the blood clot by measuring the blood flow.</a:t>
            </a:r>
          </a:p>
          <a:p>
            <a:r>
              <a:rPr kumimoji="1" lang="en-US" altLang="ja-JP" baseline="0" dirty="0"/>
              <a:t>3.We can avoid the brain and heart diseases.</a:t>
            </a:r>
          </a:p>
          <a:p>
            <a:r>
              <a:rPr kumimoji="1" lang="en-US" altLang="ja-JP" baseline="0" dirty="0"/>
              <a:t>4.The optical sensor is compact and easy for mass production.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214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27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69659A7-1CBE-41ED-84F1-DF634FA02223}" type="slidenum">
              <a:rPr lang="en-US" altLang="ja-JP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27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4857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 txBox="1">
            <a:spLocks noGrp="1" noChangeArrowheads="1"/>
          </p:cNvSpPr>
          <p:nvPr/>
        </p:nvSpPr>
        <p:spPr bwMode="auto">
          <a:xfrm>
            <a:off x="3858001" y="9442291"/>
            <a:ext cx="2949199" cy="49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2" tIns="46081" rIns="92162" bIns="46081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B07174-59FE-47B9-B213-7CA6D5FA7568}" type="slidenum">
              <a:rPr lang="en-US" altLang="ja-JP">
                <a:ea typeface="ＭＳ Ｐゴシック" panose="020B0600070205080204" pitchFamily="50" charset="-128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ja-JP" altLang="en-US"/>
              <a:t>新　浜松キャンパス施設説明スライド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66701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We have 235 foreign students in Hamamatsu campus last year.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0E67EF-6919-41EB-A01C-8ABD7C59524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19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1.We accept several kinds of foreign students:</a:t>
            </a:r>
          </a:p>
          <a:p>
            <a:r>
              <a:rPr kumimoji="1" lang="en-US" altLang="ja-JP" dirty="0"/>
              <a:t>2.Many foreign students entered Engineering Faculty by ABP program.  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476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7DA1AD-DF50-4A69-980F-D828E4895FC2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28652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7DA1AD-DF50-4A69-980F-D828E4895FC2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8337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7DA1AD-DF50-4A69-980F-D828E4895FC2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448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7896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6982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1.They are Asian</a:t>
            </a:r>
            <a:r>
              <a:rPr kumimoji="1" lang="en-US" altLang="ja-JP" baseline="0" dirty="0"/>
              <a:t> foreign students invited by NIFEE program.</a:t>
            </a:r>
          </a:p>
          <a:p>
            <a:r>
              <a:rPr kumimoji="1" lang="en-US" altLang="ja-JP" baseline="0" dirty="0"/>
              <a:t>2.This program finished last year and n</a:t>
            </a:r>
            <a:r>
              <a:rPr kumimoji="1" lang="en-US" altLang="ja-JP" dirty="0"/>
              <a:t>ew program started from this year.</a:t>
            </a:r>
          </a:p>
          <a:p>
            <a:endParaRPr kumimoji="1" lang="en-US" altLang="ja-JP" baseline="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45802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ja-JP" dirty="0"/>
              <a:t>https://youtu.be/kX61UtQ6TsE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C12AF-7EF8-46D2-BBFA-4796A0F98EE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011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1212" algn="l"/>
                <a:tab pos="904024" algn="l"/>
                <a:tab pos="1356835" algn="l"/>
                <a:tab pos="1809647" algn="l"/>
                <a:tab pos="2262458" algn="l"/>
                <a:tab pos="2715271" algn="l"/>
                <a:tab pos="3168082" algn="l"/>
                <a:tab pos="3620894" algn="l"/>
                <a:tab pos="4073705" algn="l"/>
                <a:tab pos="4526517" algn="l"/>
                <a:tab pos="4979328" algn="l"/>
                <a:tab pos="5432141" algn="l"/>
                <a:tab pos="5884952" algn="l"/>
                <a:tab pos="6337764" algn="l"/>
                <a:tab pos="6790575" algn="l"/>
                <a:tab pos="7243387" algn="l"/>
                <a:tab pos="7696198" algn="l"/>
                <a:tab pos="8149011" algn="l"/>
                <a:tab pos="8601822" algn="l"/>
                <a:tab pos="9054634" algn="l"/>
              </a:tabLst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8819" indent="-288007">
              <a:tabLst>
                <a:tab pos="0" algn="l"/>
                <a:tab pos="451212" algn="l"/>
                <a:tab pos="904024" algn="l"/>
                <a:tab pos="1356835" algn="l"/>
                <a:tab pos="1809647" algn="l"/>
                <a:tab pos="2262458" algn="l"/>
                <a:tab pos="2715271" algn="l"/>
                <a:tab pos="3168082" algn="l"/>
                <a:tab pos="3620894" algn="l"/>
                <a:tab pos="4073705" algn="l"/>
                <a:tab pos="4526517" algn="l"/>
                <a:tab pos="4979328" algn="l"/>
                <a:tab pos="5432141" algn="l"/>
                <a:tab pos="5884952" algn="l"/>
                <a:tab pos="6337764" algn="l"/>
                <a:tab pos="6790575" algn="l"/>
                <a:tab pos="7243387" algn="l"/>
                <a:tab pos="7696198" algn="l"/>
                <a:tab pos="8149011" algn="l"/>
                <a:tab pos="8601822" algn="l"/>
                <a:tab pos="9054634" algn="l"/>
              </a:tabLst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52030" indent="-230406">
              <a:tabLst>
                <a:tab pos="0" algn="l"/>
                <a:tab pos="451212" algn="l"/>
                <a:tab pos="904024" algn="l"/>
                <a:tab pos="1356835" algn="l"/>
                <a:tab pos="1809647" algn="l"/>
                <a:tab pos="2262458" algn="l"/>
                <a:tab pos="2715271" algn="l"/>
                <a:tab pos="3168082" algn="l"/>
                <a:tab pos="3620894" algn="l"/>
                <a:tab pos="4073705" algn="l"/>
                <a:tab pos="4526517" algn="l"/>
                <a:tab pos="4979328" algn="l"/>
                <a:tab pos="5432141" algn="l"/>
                <a:tab pos="5884952" algn="l"/>
                <a:tab pos="6337764" algn="l"/>
                <a:tab pos="6790575" algn="l"/>
                <a:tab pos="7243387" algn="l"/>
                <a:tab pos="7696198" algn="l"/>
                <a:tab pos="8149011" algn="l"/>
                <a:tab pos="8601822" algn="l"/>
                <a:tab pos="9054634" algn="l"/>
              </a:tabLst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12842" indent="-230406">
              <a:tabLst>
                <a:tab pos="0" algn="l"/>
                <a:tab pos="451212" algn="l"/>
                <a:tab pos="904024" algn="l"/>
                <a:tab pos="1356835" algn="l"/>
                <a:tab pos="1809647" algn="l"/>
                <a:tab pos="2262458" algn="l"/>
                <a:tab pos="2715271" algn="l"/>
                <a:tab pos="3168082" algn="l"/>
                <a:tab pos="3620894" algn="l"/>
                <a:tab pos="4073705" algn="l"/>
                <a:tab pos="4526517" algn="l"/>
                <a:tab pos="4979328" algn="l"/>
                <a:tab pos="5432141" algn="l"/>
                <a:tab pos="5884952" algn="l"/>
                <a:tab pos="6337764" algn="l"/>
                <a:tab pos="6790575" algn="l"/>
                <a:tab pos="7243387" algn="l"/>
                <a:tab pos="7696198" algn="l"/>
                <a:tab pos="8149011" algn="l"/>
                <a:tab pos="8601822" algn="l"/>
                <a:tab pos="9054634" algn="l"/>
              </a:tabLst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73653" indent="-230406">
              <a:tabLst>
                <a:tab pos="0" algn="l"/>
                <a:tab pos="451212" algn="l"/>
                <a:tab pos="904024" algn="l"/>
                <a:tab pos="1356835" algn="l"/>
                <a:tab pos="1809647" algn="l"/>
                <a:tab pos="2262458" algn="l"/>
                <a:tab pos="2715271" algn="l"/>
                <a:tab pos="3168082" algn="l"/>
                <a:tab pos="3620894" algn="l"/>
                <a:tab pos="4073705" algn="l"/>
                <a:tab pos="4526517" algn="l"/>
                <a:tab pos="4979328" algn="l"/>
                <a:tab pos="5432141" algn="l"/>
                <a:tab pos="5884952" algn="l"/>
                <a:tab pos="6337764" algn="l"/>
                <a:tab pos="6790575" algn="l"/>
                <a:tab pos="7243387" algn="l"/>
                <a:tab pos="7696198" algn="l"/>
                <a:tab pos="8149011" algn="l"/>
                <a:tab pos="8601822" algn="l"/>
                <a:tab pos="9054634" algn="l"/>
              </a:tabLst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34465" indent="-230406" defTabSz="452812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tabLst>
                <a:tab pos="0" algn="l"/>
                <a:tab pos="451212" algn="l"/>
                <a:tab pos="904024" algn="l"/>
                <a:tab pos="1356835" algn="l"/>
                <a:tab pos="1809647" algn="l"/>
                <a:tab pos="2262458" algn="l"/>
                <a:tab pos="2715271" algn="l"/>
                <a:tab pos="3168082" algn="l"/>
                <a:tab pos="3620894" algn="l"/>
                <a:tab pos="4073705" algn="l"/>
                <a:tab pos="4526517" algn="l"/>
                <a:tab pos="4979328" algn="l"/>
                <a:tab pos="5432141" algn="l"/>
                <a:tab pos="5884952" algn="l"/>
                <a:tab pos="6337764" algn="l"/>
                <a:tab pos="6790575" algn="l"/>
                <a:tab pos="7243387" algn="l"/>
                <a:tab pos="7696198" algn="l"/>
                <a:tab pos="8149011" algn="l"/>
                <a:tab pos="8601822" algn="l"/>
                <a:tab pos="9054634" algn="l"/>
              </a:tabLst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95277" indent="-230406" defTabSz="452812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tabLst>
                <a:tab pos="0" algn="l"/>
                <a:tab pos="451212" algn="l"/>
                <a:tab pos="904024" algn="l"/>
                <a:tab pos="1356835" algn="l"/>
                <a:tab pos="1809647" algn="l"/>
                <a:tab pos="2262458" algn="l"/>
                <a:tab pos="2715271" algn="l"/>
                <a:tab pos="3168082" algn="l"/>
                <a:tab pos="3620894" algn="l"/>
                <a:tab pos="4073705" algn="l"/>
                <a:tab pos="4526517" algn="l"/>
                <a:tab pos="4979328" algn="l"/>
                <a:tab pos="5432141" algn="l"/>
                <a:tab pos="5884952" algn="l"/>
                <a:tab pos="6337764" algn="l"/>
                <a:tab pos="6790575" algn="l"/>
                <a:tab pos="7243387" algn="l"/>
                <a:tab pos="7696198" algn="l"/>
                <a:tab pos="8149011" algn="l"/>
                <a:tab pos="8601822" algn="l"/>
                <a:tab pos="9054634" algn="l"/>
              </a:tabLst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56089" indent="-230406" defTabSz="452812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tabLst>
                <a:tab pos="0" algn="l"/>
                <a:tab pos="451212" algn="l"/>
                <a:tab pos="904024" algn="l"/>
                <a:tab pos="1356835" algn="l"/>
                <a:tab pos="1809647" algn="l"/>
                <a:tab pos="2262458" algn="l"/>
                <a:tab pos="2715271" algn="l"/>
                <a:tab pos="3168082" algn="l"/>
                <a:tab pos="3620894" algn="l"/>
                <a:tab pos="4073705" algn="l"/>
                <a:tab pos="4526517" algn="l"/>
                <a:tab pos="4979328" algn="l"/>
                <a:tab pos="5432141" algn="l"/>
                <a:tab pos="5884952" algn="l"/>
                <a:tab pos="6337764" algn="l"/>
                <a:tab pos="6790575" algn="l"/>
                <a:tab pos="7243387" algn="l"/>
                <a:tab pos="7696198" algn="l"/>
                <a:tab pos="8149011" algn="l"/>
                <a:tab pos="8601822" algn="l"/>
                <a:tab pos="9054634" algn="l"/>
              </a:tabLst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916901" indent="-230406" defTabSz="452812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tabLst>
                <a:tab pos="0" algn="l"/>
                <a:tab pos="451212" algn="l"/>
                <a:tab pos="904024" algn="l"/>
                <a:tab pos="1356835" algn="l"/>
                <a:tab pos="1809647" algn="l"/>
                <a:tab pos="2262458" algn="l"/>
                <a:tab pos="2715271" algn="l"/>
                <a:tab pos="3168082" algn="l"/>
                <a:tab pos="3620894" algn="l"/>
                <a:tab pos="4073705" algn="l"/>
                <a:tab pos="4526517" algn="l"/>
                <a:tab pos="4979328" algn="l"/>
                <a:tab pos="5432141" algn="l"/>
                <a:tab pos="5884952" algn="l"/>
                <a:tab pos="6337764" algn="l"/>
                <a:tab pos="6790575" algn="l"/>
                <a:tab pos="7243387" algn="l"/>
                <a:tab pos="7696198" algn="l"/>
                <a:tab pos="8149011" algn="l"/>
                <a:tab pos="8601822" algn="l"/>
                <a:tab pos="9054634" algn="l"/>
              </a:tabLst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1212" algn="l"/>
                <a:tab pos="904024" algn="l"/>
                <a:tab pos="1356835" algn="l"/>
                <a:tab pos="1809647" algn="l"/>
                <a:tab pos="2262458" algn="l"/>
                <a:tab pos="2715271" algn="l"/>
                <a:tab pos="3168082" algn="l"/>
                <a:tab pos="3620894" algn="l"/>
                <a:tab pos="4073705" algn="l"/>
                <a:tab pos="4526517" algn="l"/>
                <a:tab pos="4979328" algn="l"/>
                <a:tab pos="5432141" algn="l"/>
                <a:tab pos="5884952" algn="l"/>
                <a:tab pos="6337764" algn="l"/>
                <a:tab pos="6790575" algn="l"/>
                <a:tab pos="7243387" algn="l"/>
                <a:tab pos="7696198" algn="l"/>
                <a:tab pos="8149011" algn="l"/>
                <a:tab pos="8601822" algn="l"/>
                <a:tab pos="9054634" algn="l"/>
              </a:tabLst>
              <a:defRPr/>
            </a:pPr>
            <a:fld id="{04A36E2C-A3CB-473E-8DFF-D1D1C91169C0}" type="slidenum">
              <a:rPr kumimoji="0" lang="en-GB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51212" algn="l"/>
                  <a:tab pos="904024" algn="l"/>
                  <a:tab pos="1356835" algn="l"/>
                  <a:tab pos="1809647" algn="l"/>
                  <a:tab pos="2262458" algn="l"/>
                  <a:tab pos="2715271" algn="l"/>
                  <a:tab pos="3168082" algn="l"/>
                  <a:tab pos="3620894" algn="l"/>
                  <a:tab pos="4073705" algn="l"/>
                  <a:tab pos="4526517" algn="l"/>
                  <a:tab pos="4979328" algn="l"/>
                  <a:tab pos="5432141" algn="l"/>
                  <a:tab pos="5884952" algn="l"/>
                  <a:tab pos="6337764" algn="l"/>
                  <a:tab pos="6790575" algn="l"/>
                  <a:tab pos="7243387" algn="l"/>
                  <a:tab pos="7696198" algn="l"/>
                  <a:tab pos="8149011" algn="l"/>
                  <a:tab pos="8601822" algn="l"/>
                  <a:tab pos="9054634" algn="l"/>
                </a:tabLst>
                <a:defRPr/>
              </a:pPr>
              <a:t>41</a:t>
            </a:fld>
            <a:endParaRPr kumimoji="0" lang="en-GB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135329" y="746126"/>
            <a:ext cx="4538133" cy="3725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162" tIns="46081" rIns="92162" bIns="46081" anchor="ctr"/>
          <a:lstStyle>
            <a:lvl1pPr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81196" y="4721225"/>
            <a:ext cx="5443219" cy="4471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kumimoji="0" lang="ja-JP" altLang="en-US">
                <a:latin typeface="Times New Roman" pitchFamily="18" charset="0"/>
                <a:ea typeface="ＭＳ Ｐゴシック" pitchFamily="50" charset="-128"/>
              </a:rPr>
              <a:t>●静岡大学浜松キャンパスには３つの寮があり、そのうち２つの寮に留学生は滞在します。</a:t>
            </a:r>
            <a:endParaRPr kumimoji="0" lang="en-US" altLang="ja-JP">
              <a:latin typeface="Times New Roman" pitchFamily="18" charset="0"/>
              <a:ea typeface="ＭＳ Ｐゴシック" pitchFamily="50" charset="-128"/>
            </a:endParaRPr>
          </a:p>
          <a:p>
            <a:endParaRPr kumimoji="0" lang="en-US" altLang="ja-JP">
              <a:latin typeface="Times New Roman" pitchFamily="18" charset="0"/>
              <a:ea typeface="ＭＳ Ｐゴシック" pitchFamily="50" charset="-128"/>
            </a:endParaRPr>
          </a:p>
          <a:p>
            <a:r>
              <a:rPr kumimoji="0" lang="ja-JP" altLang="en-US">
                <a:latin typeface="Times New Roman" pitchFamily="18" charset="0"/>
                <a:ea typeface="ＭＳ Ｐゴシック" pitchFamily="50" charset="-128"/>
              </a:rPr>
              <a:t>●左が国際交流会館、右があけぼの寮です。どちらも家具・家電付です。</a:t>
            </a:r>
            <a:endParaRPr kumimoji="0" lang="en-US" altLang="ja-JP">
              <a:latin typeface="Times New Roman" pitchFamily="18" charset="0"/>
              <a:ea typeface="ＭＳ Ｐゴシック" pitchFamily="50" charset="-128"/>
            </a:endParaRPr>
          </a:p>
          <a:p>
            <a:r>
              <a:rPr kumimoji="0" lang="ja-JP" altLang="en-US">
                <a:latin typeface="Times New Roman" pitchFamily="18" charset="0"/>
                <a:ea typeface="ＭＳ Ｐゴシック" pitchFamily="50" charset="-128"/>
              </a:rPr>
              <a:t>国際交流会館は留学生専用、あけぼの寮は日本人も住んでいます。</a:t>
            </a:r>
            <a:endParaRPr kumimoji="0" lang="en-US" altLang="ja-JP">
              <a:latin typeface="Times New Roman" pitchFamily="18" charset="0"/>
              <a:ea typeface="ＭＳ Ｐゴシック" pitchFamily="50" charset="-128"/>
            </a:endParaRPr>
          </a:p>
          <a:p>
            <a:endParaRPr kumimoji="0" lang="en-US" altLang="ja-JP">
              <a:latin typeface="Times New Roman" pitchFamily="18" charset="0"/>
              <a:ea typeface="ＭＳ Ｐゴシック" pitchFamily="50" charset="-128"/>
            </a:endParaRPr>
          </a:p>
          <a:p>
            <a:r>
              <a:rPr kumimoji="0" lang="ja-JP" altLang="en-US">
                <a:latin typeface="Times New Roman" pitchFamily="18" charset="0"/>
                <a:ea typeface="ＭＳ Ｐゴシック" pitchFamily="50" charset="-128"/>
              </a:rPr>
              <a:t>●どちらも基本は１年間しか住むことができません。１年後は</a:t>
            </a:r>
            <a:r>
              <a:rPr kumimoji="0" lang="en-US" altLang="ja-JP">
                <a:latin typeface="Times New Roman" pitchFamily="18" charset="0"/>
                <a:ea typeface="ＭＳ Ｐゴシック" pitchFamily="50" charset="-128"/>
              </a:rPr>
              <a:t>COOP</a:t>
            </a:r>
            <a:r>
              <a:rPr kumimoji="0" lang="ja-JP" altLang="en-US">
                <a:latin typeface="Times New Roman" pitchFamily="18" charset="0"/>
                <a:ea typeface="ＭＳ Ｐゴシック" pitchFamily="50" charset="-128"/>
              </a:rPr>
              <a:t>でアパート紹介を行っているのでそこから探すことになります。</a:t>
            </a:r>
            <a:endParaRPr kumimoji="0" lang="en-US" altLang="ja-JP">
              <a:latin typeface="Times New Roman" pitchFamily="18" charset="0"/>
              <a:ea typeface="ＭＳ Ｐゴシック" pitchFamily="50" charset="-128"/>
            </a:endParaRPr>
          </a:p>
          <a:p>
            <a:endParaRPr kumimoji="0" lang="en-US" altLang="ja-JP"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032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7DA1AD-DF50-4A69-980F-D828E4895FC2}" type="slidenum">
              <a:rPr lang="en-US" altLang="ja-JP" smtClean="0"/>
              <a:pPr>
                <a:defRPr/>
              </a:pPr>
              <a:t>43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77010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7DA1AD-DF50-4A69-980F-D828E4895FC2}" type="slidenum">
              <a:rPr lang="en-US" altLang="ja-JP" smtClean="0"/>
              <a:pPr>
                <a:defRPr/>
              </a:pPr>
              <a:t>44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369421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7DA1AD-DF50-4A69-980F-D828E4895FC2}" type="slidenum">
              <a:rPr lang="en-US" altLang="ja-JP" smtClean="0"/>
              <a:pPr>
                <a:defRPr/>
              </a:pPr>
              <a:t>45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331972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ÓE</a:t>
            </a:r>
          </a:p>
          <a:p>
            <a:r>
              <a:rPr kumimoji="1" lang="hu-HU" altLang="ja-JP" dirty="0"/>
              <a:t>mű- (“technical”) +‎ egyetem (“university”)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623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スライド イメージ プレースホルダー 1">
            <a:extLst>
              <a:ext uri="{FF2B5EF4-FFF2-40B4-BE49-F238E27FC236}">
                <a16:creationId xmlns:a16="http://schemas.microsoft.com/office/drawing/2014/main" id="{7341B6AE-30E8-49C0-86B6-CCCD0CB1BB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ノート プレースホルダー 2">
            <a:extLst>
              <a:ext uri="{FF2B5EF4-FFF2-40B4-BE49-F238E27FC236}">
                <a16:creationId xmlns:a16="http://schemas.microsoft.com/office/drawing/2014/main" id="{7C784028-9595-468A-8990-752BBEE6F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ja-JP" dirty="0">
                <a:latin typeface="Arial" panose="020B0604020202020204" pitchFamily="34" charset="0"/>
              </a:rPr>
              <a:t>We support subsidizing program for Hungary and India.</a:t>
            </a:r>
          </a:p>
          <a:p>
            <a:r>
              <a:rPr lang="en-US" altLang="ja-JP" dirty="0">
                <a:latin typeface="Arial" panose="020B0604020202020204" pitchFamily="34" charset="0"/>
              </a:rPr>
              <a:t>Researchers from BME reached 20 people from 1999y.</a:t>
            </a:r>
          </a:p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37892" name="スライド番号プレースホルダー 3">
            <a:extLst>
              <a:ext uri="{FF2B5EF4-FFF2-40B4-BE49-F238E27FC236}">
                <a16:creationId xmlns:a16="http://schemas.microsoft.com/office/drawing/2014/main" id="{2B8507B2-5A42-4604-861E-9C1BF8A465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9EF703AD-C768-43D8-B0F6-7C77D1045500}" type="slidenum">
              <a:rPr lang="en-US" altLang="ja-JP" smtClean="0"/>
              <a:pPr/>
              <a:t>53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スライド イメージ プレースホルダー 1">
            <a:extLst>
              <a:ext uri="{FF2B5EF4-FFF2-40B4-BE49-F238E27FC236}">
                <a16:creationId xmlns:a16="http://schemas.microsoft.com/office/drawing/2014/main" id="{1D51AA89-BAE9-4253-8289-EDB9364752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ノート プレースホルダー 2">
            <a:extLst>
              <a:ext uri="{FF2B5EF4-FFF2-40B4-BE49-F238E27FC236}">
                <a16:creationId xmlns:a16="http://schemas.microsoft.com/office/drawing/2014/main" id="{474D8756-52F7-40DB-9ABB-30AF4DF728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ja-JP" dirty="0">
                <a:latin typeface="Arial" panose="020B0604020202020204" pitchFamily="34" charset="0"/>
              </a:rPr>
              <a:t>We support subsidizing program for Hungary and India.</a:t>
            </a:r>
          </a:p>
          <a:p>
            <a:r>
              <a:rPr lang="en-US" altLang="ja-JP" dirty="0">
                <a:latin typeface="Arial" panose="020B0604020202020204" pitchFamily="34" charset="0"/>
              </a:rPr>
              <a:t>Researchers from BME reached 20 people from 1999y.</a:t>
            </a:r>
          </a:p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39940" name="スライド番号プレースホルダー 3">
            <a:extLst>
              <a:ext uri="{FF2B5EF4-FFF2-40B4-BE49-F238E27FC236}">
                <a16:creationId xmlns:a16="http://schemas.microsoft.com/office/drawing/2014/main" id="{C492605B-F471-4030-AA79-8B3BC11E7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DC40D75E-437C-48F1-A009-9CD50A6E84EC}" type="slidenum">
              <a:rPr lang="en-US" altLang="ja-JP" smtClean="0"/>
              <a:pPr/>
              <a:t>54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Here is the </a:t>
            </a:r>
            <a:r>
              <a:rPr kumimoji="1" lang="en-US" altLang="ja-JP" baseline="0" dirty="0"/>
              <a:t>location of Hamamatsu and Shizuoka campuses.</a:t>
            </a:r>
          </a:p>
          <a:p>
            <a:r>
              <a:rPr kumimoji="1" lang="en-US" altLang="ja-JP" baseline="0" dirty="0"/>
              <a:t>Hamamatsu campus is here and Shizuoka campus is here.</a:t>
            </a:r>
          </a:p>
          <a:p>
            <a:r>
              <a:rPr kumimoji="1" lang="en-US" altLang="ja-JP" baseline="0" dirty="0"/>
              <a:t>Shizuoka is middle of Japan.</a:t>
            </a:r>
          </a:p>
          <a:p>
            <a:r>
              <a:rPr kumimoji="1" lang="en-US" altLang="ja-JP" baseline="0" dirty="0"/>
              <a:t>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1024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ー 1">
            <a:extLst>
              <a:ext uri="{FF2B5EF4-FFF2-40B4-BE49-F238E27FC236}">
                <a16:creationId xmlns:a16="http://schemas.microsoft.com/office/drawing/2014/main" id="{4063FC7A-7421-43A3-A30E-310E364C1D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ー 2">
            <a:extLst>
              <a:ext uri="{FF2B5EF4-FFF2-40B4-BE49-F238E27FC236}">
                <a16:creationId xmlns:a16="http://schemas.microsoft.com/office/drawing/2014/main" id="{E032DE91-B020-4D56-92D7-39D25C318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ja-JP" dirty="0">
                <a:latin typeface="Arial" panose="020B0604020202020204" pitchFamily="34" charset="0"/>
              </a:rPr>
              <a:t>We support subsidizing program for Hungary and India.</a:t>
            </a:r>
          </a:p>
          <a:p>
            <a:r>
              <a:rPr lang="en-US" altLang="ja-JP" dirty="0">
                <a:latin typeface="Arial" panose="020B0604020202020204" pitchFamily="34" charset="0"/>
              </a:rPr>
              <a:t>Researchers from BME reached 20 people from 1999y.</a:t>
            </a:r>
          </a:p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41988" name="スライド番号プレースホルダー 3">
            <a:extLst>
              <a:ext uri="{FF2B5EF4-FFF2-40B4-BE49-F238E27FC236}">
                <a16:creationId xmlns:a16="http://schemas.microsoft.com/office/drawing/2014/main" id="{E1E1AA3E-E509-4953-8393-C96CA7C0F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80E3BF2-1C9E-45B9-AA5C-C9FC30139F09}" type="slidenum">
              <a:rPr lang="en-US" altLang="ja-JP" smtClean="0"/>
              <a:pPr/>
              <a:t>55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スライド イメージ プレースホルダー 1">
            <a:extLst>
              <a:ext uri="{FF2B5EF4-FFF2-40B4-BE49-F238E27FC236}">
                <a16:creationId xmlns:a16="http://schemas.microsoft.com/office/drawing/2014/main" id="{FEEEAD84-F18C-4797-B5AE-1C3794D51F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ノート プレースホルダー 2">
            <a:extLst>
              <a:ext uri="{FF2B5EF4-FFF2-40B4-BE49-F238E27FC236}">
                <a16:creationId xmlns:a16="http://schemas.microsoft.com/office/drawing/2014/main" id="{9FBE4B6C-807F-4DD2-A29D-F719E5D4A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ja-JP" dirty="0">
                <a:latin typeface="Arial" panose="020B0604020202020204" pitchFamily="34" charset="0"/>
              </a:rPr>
              <a:t>We support subsidizing program for Hungary and India.</a:t>
            </a:r>
          </a:p>
          <a:p>
            <a:r>
              <a:rPr lang="en-US" altLang="ja-JP" dirty="0" err="1">
                <a:latin typeface="Arial" panose="020B0604020202020204" pitchFamily="34" charset="0"/>
              </a:rPr>
              <a:t>Reseacher</a:t>
            </a:r>
            <a:r>
              <a:rPr lang="en-US" altLang="ja-JP" dirty="0">
                <a:latin typeface="Arial" panose="020B0604020202020204" pitchFamily="34" charset="0"/>
              </a:rPr>
              <a:t> from BME reached 20 people from 1999y.</a:t>
            </a:r>
          </a:p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44036" name="スライド番号プレースホルダー 3">
            <a:extLst>
              <a:ext uri="{FF2B5EF4-FFF2-40B4-BE49-F238E27FC236}">
                <a16:creationId xmlns:a16="http://schemas.microsoft.com/office/drawing/2014/main" id="{18B1868D-DEA4-4539-9736-536328D57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EDEA45A-B499-474B-AA00-1AF4A9388601}" type="slidenum">
              <a:rPr lang="en-US" altLang="ja-JP" smtClean="0"/>
              <a:pPr/>
              <a:t>56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スライド イメージ プレースホルダー 1">
            <a:extLst>
              <a:ext uri="{FF2B5EF4-FFF2-40B4-BE49-F238E27FC236}">
                <a16:creationId xmlns:a16="http://schemas.microsoft.com/office/drawing/2014/main" id="{FEEEAD84-F18C-4797-B5AE-1C3794D51F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ノート プレースホルダー 2">
            <a:extLst>
              <a:ext uri="{FF2B5EF4-FFF2-40B4-BE49-F238E27FC236}">
                <a16:creationId xmlns:a16="http://schemas.microsoft.com/office/drawing/2014/main" id="{9FBE4B6C-807F-4DD2-A29D-F719E5D4A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ja-JP" dirty="0">
                <a:latin typeface="Arial" panose="020B0604020202020204" pitchFamily="34" charset="0"/>
              </a:rPr>
              <a:t>We support subsidizing program for Hungary and India.</a:t>
            </a:r>
          </a:p>
          <a:p>
            <a:r>
              <a:rPr lang="en-US" altLang="ja-JP" dirty="0">
                <a:latin typeface="Arial" panose="020B0604020202020204" pitchFamily="34" charset="0"/>
              </a:rPr>
              <a:t>Researchers from BME reached 20 people from 1999y.</a:t>
            </a:r>
          </a:p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44036" name="スライド番号プレースホルダー 3">
            <a:extLst>
              <a:ext uri="{FF2B5EF4-FFF2-40B4-BE49-F238E27FC236}">
                <a16:creationId xmlns:a16="http://schemas.microsoft.com/office/drawing/2014/main" id="{18B1868D-DEA4-4539-9736-536328D57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EDEA45A-B499-474B-AA00-1AF4A9388601}" type="slidenum">
              <a:rPr lang="en-US" altLang="ja-JP" smtClean="0"/>
              <a:pPr/>
              <a:t>57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826412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0E67EF-6919-41EB-A01C-8ABD7C59524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033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DC5246-65E8-4472-962C-0716320182D3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>
              <a:lnSpc>
                <a:spcPct val="150000"/>
              </a:lnSpc>
            </a:pPr>
            <a:endParaRPr lang="en-US" altLang="ja-JP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937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DC5246-65E8-4472-962C-0716320182D3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>
              <a:lnSpc>
                <a:spcPct val="150000"/>
              </a:lnSpc>
            </a:pPr>
            <a:endParaRPr lang="en-US" altLang="ja-JP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56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 dirty="0"/>
          </a:p>
        </p:txBody>
      </p:sp>
      <p:sp>
        <p:nvSpPr>
          <p:cNvPr id="860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9ED7C-F00B-4074-B56F-95E62A1D9DFA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36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Here Hamamatsu city is very industrial cities. There are many famous global companies.</a:t>
            </a:r>
            <a:br>
              <a:rPr kumimoji="1" lang="en-US" altLang="ja-JP" dirty="0"/>
            </a:b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52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 others, global mobile companies Yamaha </a:t>
            </a:r>
            <a:r>
              <a:rPr kumimoji="1" lang="en-US" altLang="ja-JP" dirty="0" err="1"/>
              <a:t>moters</a:t>
            </a:r>
            <a:r>
              <a:rPr kumimoji="1" lang="en-US" altLang="ja-JP" dirty="0"/>
              <a:t>,…, are here </a:t>
            </a:r>
            <a:r>
              <a:rPr kumimoji="1" lang="en-US" altLang="ja-JP"/>
              <a:t>in Hamamatsu. </a:t>
            </a:r>
            <a:r>
              <a:rPr kumimoji="1" lang="en-US" altLang="ja-JP" dirty="0"/>
              <a:t>Some foreign students work for these companies.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27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ja-JP" dirty="0"/>
              <a:t>This is the full view of Hamamatsu campus.</a:t>
            </a:r>
          </a:p>
          <a:p>
            <a:pPr>
              <a:spcBef>
                <a:spcPct val="0"/>
              </a:spcBef>
            </a:pPr>
            <a:r>
              <a:rPr lang="en-US" altLang="ja-JP" dirty="0"/>
              <a:t>There are more than 20 buildings here. </a:t>
            </a:r>
          </a:p>
          <a:p>
            <a:pPr>
              <a:spcBef>
                <a:spcPct val="0"/>
              </a:spcBef>
            </a:pPr>
            <a:r>
              <a:rPr lang="en-US" altLang="ja-JP" dirty="0"/>
              <a:t>We have 2 faculties and 2 research institutes in this campus.</a:t>
            </a:r>
          </a:p>
          <a:p>
            <a:pPr>
              <a:spcBef>
                <a:spcPct val="0"/>
              </a:spcBef>
            </a:pPr>
            <a:r>
              <a:rPr lang="en-US" altLang="ja-JP" dirty="0"/>
              <a:t>Now we are here close to entrance gate.</a:t>
            </a:r>
          </a:p>
          <a:p>
            <a:endParaRPr lang="ja-JP" altLang="en-US" dirty="0"/>
          </a:p>
        </p:txBody>
      </p:sp>
      <p:sp>
        <p:nvSpPr>
          <p:cNvPr id="2150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58F4C7B5-2EEF-48D3-87AA-4451E1DFE522}" type="slidenum">
              <a:rPr lang="en-US" altLang="ja-JP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8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173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ShizuokaUniv</a:t>
            </a:r>
            <a:r>
              <a:rPr kumimoji="1" lang="en-US" altLang="ja-JP" dirty="0"/>
              <a:t> has about 10 thousands students, and 3500 students are here  in </a:t>
            </a:r>
            <a:r>
              <a:rPr kumimoji="1" lang="en-US" altLang="ja-JP" dirty="0" err="1"/>
              <a:t>hamamatstu</a:t>
            </a:r>
            <a:r>
              <a:rPr kumimoji="1" lang="en-US" altLang="ja-JP" dirty="0"/>
              <a:t> campus. 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E67EF-6919-41EB-A01C-8ABD7C59524E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360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ja-JP" dirty="0"/>
              <a:t>This is the full view of Hamamatsu campus.</a:t>
            </a:r>
          </a:p>
          <a:p>
            <a:pPr>
              <a:spcBef>
                <a:spcPct val="0"/>
              </a:spcBef>
            </a:pPr>
            <a:r>
              <a:rPr lang="en-US" altLang="ja-JP" dirty="0"/>
              <a:t>There are more than 20 buildings here. </a:t>
            </a:r>
          </a:p>
          <a:p>
            <a:pPr>
              <a:spcBef>
                <a:spcPct val="0"/>
              </a:spcBef>
            </a:pPr>
            <a:r>
              <a:rPr lang="en-US" altLang="ja-JP" dirty="0"/>
              <a:t>We have 2 faculties and 2 research institutes in this campus.</a:t>
            </a:r>
          </a:p>
          <a:p>
            <a:pPr>
              <a:spcBef>
                <a:spcPct val="0"/>
              </a:spcBef>
            </a:pPr>
            <a:r>
              <a:rPr lang="en-US" altLang="ja-JP" dirty="0"/>
              <a:t>Now we are here close to entrance gate.</a:t>
            </a:r>
          </a:p>
          <a:p>
            <a:endParaRPr lang="ja-JP" altLang="en-US" dirty="0"/>
          </a:p>
        </p:txBody>
      </p:sp>
      <p:sp>
        <p:nvSpPr>
          <p:cNvPr id="2150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58F4C7B5-2EEF-48D3-87AA-4451E1DFE522}" type="slidenum">
              <a:rPr lang="en-US" altLang="ja-JP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10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608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17D-1B18-42E3-8C68-D569F23BB759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AE86-1C44-47AE-84F1-8A44D9B49B8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17D-1B18-42E3-8C68-D569F23BB759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AE86-1C44-47AE-84F1-8A44D9B49B8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17D-1B18-42E3-8C68-D569F23BB759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AE86-1C44-47AE-84F1-8A44D9B49B8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マスター #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fuji32-s2.jpg" descr="fuji32-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タイトルテキスト"/>
          <p:cNvSpPr txBox="1">
            <a:spLocks noGrp="1"/>
          </p:cNvSpPr>
          <p:nvPr>
            <p:ph type="title"/>
          </p:nvPr>
        </p:nvSpPr>
        <p:spPr>
          <a:xfrm>
            <a:off x="651867" y="2080617"/>
            <a:ext cx="7858125" cy="141089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40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6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57040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493104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50D8D-B676-48C8-AD70-3C064FD9A97F}" type="datetimeFigureOut">
              <a:rPr lang="ja-JP" altLang="en-US"/>
              <a:pPr>
                <a:defRPr/>
              </a:pPr>
              <a:t>2024/2/28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52352-736A-46E5-902B-B32373019213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8394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42AD2-1583-4F81-88E9-4E2EE9301DF8}" type="datetimeFigureOut">
              <a:rPr lang="ja-JP" altLang="en-US"/>
              <a:pPr>
                <a:defRPr/>
              </a:pPr>
              <a:t>2024/2/28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9DA23-F67B-476A-AF68-CC6D7937155F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5748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BDAF6-E6C2-4D6D-8AC7-ADCB6BA9E29C}" type="datetimeFigureOut">
              <a:rPr lang="ja-JP" altLang="en-US"/>
              <a:pPr>
                <a:defRPr/>
              </a:pPr>
              <a:t>2024/2/28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28598-E8C7-4707-AD73-75DFACF543D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7679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70F7A-5F97-4743-9167-3C3E98182BA6}" type="datetimeFigureOut">
              <a:rPr lang="ja-JP" altLang="en-US"/>
              <a:pPr>
                <a:defRPr/>
              </a:pPr>
              <a:t>2024/2/28</a:t>
            </a:fld>
            <a:endParaRPr lang="ja-JP" altLang="en-US" dirty="0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6235-D717-4855-A516-423647F3A39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8750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F2DBE-F018-46D4-BF39-C9D4D223C12E}" type="datetimeFigureOut">
              <a:rPr lang="ja-JP" altLang="en-US"/>
              <a:pPr>
                <a:defRPr/>
              </a:pPr>
              <a:t>2024/2/28</a:t>
            </a:fld>
            <a:endParaRPr lang="ja-JP" altLang="en-US" dirty="0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EB220-8A53-4AA6-A5DC-26D77F51AC97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1899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C1C6A-890D-4D9E-8D82-F3BCB745B3A8}" type="datetimeFigureOut">
              <a:rPr lang="ja-JP" altLang="en-US"/>
              <a:pPr>
                <a:defRPr/>
              </a:pPr>
              <a:t>2024/2/28</a:t>
            </a:fld>
            <a:endParaRPr lang="ja-JP" altLang="en-US" dirty="0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AB6C5-4158-4262-89EB-D08D4C0B4B33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843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17D-1B18-42E3-8C68-D569F23BB759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AE86-1C44-47AE-84F1-8A44D9B49B8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30F67-C968-4E02-B0FD-F86E90538787}" type="datetimeFigureOut">
              <a:rPr lang="ja-JP" altLang="en-US"/>
              <a:pPr>
                <a:defRPr/>
              </a:pPr>
              <a:t>2024/2/28</a:t>
            </a:fld>
            <a:endParaRPr lang="ja-JP" altLang="en-US" dirty="0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EA320-5B4F-466D-A6AC-560F6D671085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175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DF48E-3098-4AEC-919B-92A4B799AF82}" type="datetimeFigureOut">
              <a:rPr lang="ja-JP" altLang="en-US"/>
              <a:pPr>
                <a:defRPr/>
              </a:pPr>
              <a:t>2024/2/28</a:t>
            </a:fld>
            <a:endParaRPr lang="ja-JP" altLang="en-US" dirty="0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E0626-32B9-44FD-A4AF-C0B331D973B7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5976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207B9-0F6E-46A7-93BF-A4420AEDD7B3}" type="datetimeFigureOut">
              <a:rPr lang="ja-JP" altLang="en-US"/>
              <a:pPr>
                <a:defRPr/>
              </a:pPr>
              <a:t>2024/2/28</a:t>
            </a:fld>
            <a:endParaRPr lang="ja-JP" altLang="en-US" dirty="0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738B9-9226-4150-A506-30F73E69F310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7865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2364E-B5C4-4C0B-861E-C9C6FC82C217}" type="datetimeFigureOut">
              <a:rPr lang="ja-JP" altLang="en-US"/>
              <a:pPr>
                <a:defRPr/>
              </a:pPr>
              <a:t>2024/2/28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D2C3-1273-4D75-B75F-08EFDF65F2BC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8136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4BF1D-7CC8-4CE8-BF6E-A6FEFC21263A}" type="datetimeFigureOut">
              <a:rPr lang="ja-JP" altLang="en-US"/>
              <a:pPr>
                <a:defRPr/>
              </a:pPr>
              <a:t>2024/2/28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7705E-1A31-412C-A151-5CF62943502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3015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B64BA-C02D-49E6-8B5E-C4D87811F1B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44979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0DD76-1F68-4FF2-8C22-F580404727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4683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900E3-F145-4C04-9113-8B13587B0C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6756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14BA6-3D14-4C82-8256-FF7E7BE7B5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1963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E57F7-C59A-4D83-908D-DE87C8DA15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256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17D-1B18-42E3-8C68-D569F23BB759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AE86-1C44-47AE-84F1-8A44D9B49B8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943A3-3575-4B64-A08A-CC0B0AABE8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54261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66A2C-DA0D-4392-89C8-B98C21623C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8183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21094-B9DD-4CA4-A03B-A20A455E9C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607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825BD-E175-480F-B072-639CA00404D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61164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17BC2-4D31-47AD-B8C1-EABDC048421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5754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EED9B-18F4-4225-9378-F867562FBEA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9292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C1AD7-46B7-4EC9-B533-82BF640EC490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0227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B8D3F-6128-4980-ADA7-56922DB682A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64840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E25086-37DA-4620-89E9-FB33387F357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446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98FCA-8FE0-4D7B-9AB2-EA1C5BEDDE0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1861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17D-1B18-42E3-8C68-D569F23BB759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AE86-1C44-47AE-84F1-8A44D9B49B8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D715A8-1A50-4EA0-8998-DD1FE826587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0029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923EA-DC94-4732-919C-F0AA59F017D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09536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9F3E7-0777-474C-807E-0CB3F696600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08236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2C5EEF-7182-4468-B39A-4074E240883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52344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A2DE6-38D0-4952-A9AA-07B0E95A8B7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715756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2C5EEF-7182-4468-B39A-4074E240883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78744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2C5EEF-7182-4468-B39A-4074E240883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7722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1150938" y="617538"/>
            <a:ext cx="7804150" cy="55149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D52AF-7E5E-4550-A3F4-FCB028CDCAB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02531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17D-1B18-42E3-8C68-D569F23BB759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AE86-1C44-47AE-84F1-8A44D9B49B8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17D-1B18-42E3-8C68-D569F23BB759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AE86-1C44-47AE-84F1-8A44D9B49B8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17D-1B18-42E3-8C68-D569F23BB759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AE86-1C44-47AE-84F1-8A44D9B49B8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17D-1B18-42E3-8C68-D569F23BB759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AE86-1C44-47AE-84F1-8A44D9B49B8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6717D-1B18-42E3-8C68-D569F23BB759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8AE86-1C44-47AE-84F1-8A44D9B49B8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6717D-1B18-42E3-8C68-D569F23BB759}" type="datetimeFigureOut">
              <a:rPr kumimoji="1" lang="ja-JP" altLang="en-US" smtClean="0"/>
              <a:pPr/>
              <a:t>2024/2/28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8AE86-1C44-47AE-84F1-8A44D9B49B8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b="0">
                <a:solidFill>
                  <a:srgbClr val="898989"/>
                </a:solidFill>
              </a:defRPr>
            </a:lvl1pPr>
          </a:lstStyle>
          <a:p>
            <a:pPr defTabSz="457200" fontAlgn="base">
              <a:spcAft>
                <a:spcPct val="0"/>
              </a:spcAft>
              <a:defRPr/>
            </a:pPr>
            <a:fld id="{A57E407D-15A0-45A7-9339-72B05C900C46}" type="datetimeFigureOut">
              <a:rPr lang="ja-JP" altLang="en-US"/>
              <a:pPr defTabSz="457200" fontAlgn="base">
                <a:spcAft>
                  <a:spcPct val="0"/>
                </a:spcAft>
                <a:defRPr/>
              </a:pPr>
              <a:t>2024/2/28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rgbClr val="898989"/>
                </a:solidFill>
              </a:defRPr>
            </a:lvl1pPr>
          </a:lstStyle>
          <a:p>
            <a:pPr defTabSz="457200" fontAlgn="base">
              <a:spcAft>
                <a:spcPct val="0"/>
              </a:spcAft>
              <a:defRPr/>
            </a:pPr>
            <a:fld id="{23F9E07A-9D64-4DBE-BE15-16370E84D4CF}" type="slidenum">
              <a:rPr lang="ja-JP" altLang="en-US"/>
              <a:pPr defTabSz="457200" fontAlgn="base">
                <a:spcAft>
                  <a:spcPct val="0"/>
                </a:spcAft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235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6A24D00-F4CA-4739-B550-7C06AC3A5FE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202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561372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2C5EEF-7182-4468-B39A-4074E240883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802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2400" b="1" kern="120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j7Y397vBQ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1.jpeg"/><Relationship Id="rId5" Type="http://schemas.openxmlformats.org/officeDocument/2006/relationships/diagramData" Target="../diagrams/data1.xml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microsoft.com/office/2007/relationships/diagramDrawing" Target="../diagrams/drawing1.xml"/><Relationship Id="rId1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71.jpeg"/><Relationship Id="rId5" Type="http://schemas.openxmlformats.org/officeDocument/2006/relationships/diagramData" Target="../diagrams/data2.xml"/><Relationship Id="rId10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microsoft.com/office/2007/relationships/diagramDrawing" Target="../diagrams/drawing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youtu.be/kX61UtQ6TsE" TargetMode="External"/><Relationship Id="rId5" Type="http://schemas.openxmlformats.org/officeDocument/2006/relationships/hyperlink" Target="https://www.suoic.shizuoka.ac.jp/international/international-exchange-lounge/" TargetMode="Externa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p.icsu.shizuoka.ac.jp/eng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gsst.shizuoka.ac.jp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10" Type="http://schemas.openxmlformats.org/officeDocument/2006/relationships/image" Target="../media/image98.png"/><Relationship Id="rId4" Type="http://schemas.microsoft.com/office/2007/relationships/hdphoto" Target="../media/hdphoto1.wdp"/><Relationship Id="rId9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121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Relationship Id="rId9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s://sutv.shizuoka.ac.jp/video/371/2778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Introduction of Shizuoka University,…"/>
          <p:cNvSpPr txBox="1">
            <a:spLocks noGrp="1"/>
          </p:cNvSpPr>
          <p:nvPr>
            <p:ph type="title"/>
          </p:nvPr>
        </p:nvSpPr>
        <p:spPr>
          <a:xfrm>
            <a:off x="8011" y="1590625"/>
            <a:ext cx="8864061" cy="187220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5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4000" dirty="0"/>
              <a:t>Introduction of Shizuoka University,</a:t>
            </a:r>
          </a:p>
          <a:p>
            <a:pPr>
              <a:defRPr sz="5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4000" dirty="0"/>
              <a:t>Faculty of Engineering</a:t>
            </a:r>
          </a:p>
        </p:txBody>
      </p:sp>
      <p:sp>
        <p:nvSpPr>
          <p:cNvPr id="259" name="Yoshimasa Kawata…"/>
          <p:cNvSpPr txBox="1"/>
          <p:nvPr/>
        </p:nvSpPr>
        <p:spPr>
          <a:xfrm>
            <a:off x="2102761" y="4437112"/>
            <a:ext cx="4825232" cy="10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>
              <a:defRPr sz="3600">
                <a:solidFill>
                  <a:srgbClr val="011993"/>
                </a:solidFill>
                <a:latin typeface="+mj-lt"/>
                <a:ea typeface="+mj-ea"/>
                <a:cs typeface="+mj-cs"/>
                <a:sym typeface="Avenir Next Demi Bold"/>
              </a:defRPr>
            </a:pPr>
            <a:r>
              <a:rPr lang="en-US" sz="3200" dirty="0"/>
              <a:t>Mitsuhiro</a:t>
            </a:r>
            <a:r>
              <a:rPr sz="3200" dirty="0"/>
              <a:t> </a:t>
            </a:r>
            <a:r>
              <a:rPr lang="en-US" sz="3200" dirty="0" err="1"/>
              <a:t>Fuku</a:t>
            </a:r>
            <a:r>
              <a:rPr sz="3200" dirty="0" err="1"/>
              <a:t>ta</a:t>
            </a:r>
            <a:endParaRPr sz="3200" dirty="0"/>
          </a:p>
          <a:p>
            <a:pPr algn="ctr" defTabSz="410751">
              <a:defRPr sz="3600">
                <a:solidFill>
                  <a:srgbClr val="011993"/>
                </a:solidFill>
                <a:latin typeface="+mj-lt"/>
                <a:ea typeface="+mj-ea"/>
                <a:cs typeface="+mj-cs"/>
                <a:sym typeface="Avenir Next Demi Bold"/>
              </a:defRPr>
            </a:pPr>
            <a:r>
              <a:rPr sz="3200" dirty="0"/>
              <a:t>Dean, Faculty of Engineering</a:t>
            </a:r>
            <a:endParaRPr lang="en-US" sz="32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93" y="-19573"/>
            <a:ext cx="2216007" cy="147941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9" y="4234655"/>
            <a:ext cx="1391434" cy="146193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D2D853B-EA57-4D3D-B852-97D7FBB174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11" t="23606" r="10409" b="23607"/>
          <a:stretch/>
        </p:blipFill>
        <p:spPr>
          <a:xfrm>
            <a:off x="-54701" y="0"/>
            <a:ext cx="2219129" cy="1479419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783FBF9-C0B1-4436-95AC-F9B067C2FBAB}"/>
              </a:ext>
            </a:extLst>
          </p:cNvPr>
          <p:cNvSpPr/>
          <p:nvPr/>
        </p:nvSpPr>
        <p:spPr>
          <a:xfrm>
            <a:off x="2405468" y="413217"/>
            <a:ext cx="422263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 err="1">
                <a:latin typeface="Arial" panose="020B0604020202020204" pitchFamily="34" charset="0"/>
                <a:ea typeface="HGP創英角ﾎﾟｯﾌﾟ体" panose="040B0A00000000000000" pitchFamily="50" charset="-128"/>
                <a:cs typeface="Arial" panose="020B0604020202020204" pitchFamily="34" charset="0"/>
              </a:rPr>
              <a:t>jó</a:t>
            </a:r>
            <a:r>
              <a:rPr lang="en-US" altLang="ja-JP" sz="4000" dirty="0">
                <a:latin typeface="Arial" panose="020B0604020202020204" pitchFamily="34" charset="0"/>
                <a:ea typeface="HGP創英角ﾎﾟｯﾌﾟ体" panose="040B0A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4000" dirty="0" err="1">
                <a:latin typeface="Arial" panose="020B0604020202020204" pitchFamily="34" charset="0"/>
                <a:ea typeface="HGP創英角ﾎﾟｯﾌﾟ体" panose="040B0A00000000000000" pitchFamily="50" charset="-128"/>
                <a:cs typeface="Arial" panose="020B0604020202020204" pitchFamily="34" charset="0"/>
              </a:rPr>
              <a:t>reggelt</a:t>
            </a:r>
            <a:r>
              <a:rPr lang="en-US" altLang="ja-JP" sz="4000" dirty="0">
                <a:latin typeface="Arial" panose="020B0604020202020204" pitchFamily="34" charset="0"/>
                <a:ea typeface="HGP創英角ﾎﾟｯﾌﾟ体" panose="040B0A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4000" dirty="0" err="1">
                <a:latin typeface="Arial" panose="020B0604020202020204" pitchFamily="34" charset="0"/>
                <a:ea typeface="HGP創英角ﾎﾟｯﾌﾟ体" panose="040B0A00000000000000" pitchFamily="50" charset="-128"/>
                <a:cs typeface="Arial" panose="020B0604020202020204" pitchFamily="34" charset="0"/>
              </a:rPr>
              <a:t>kívánok</a:t>
            </a:r>
            <a:endParaRPr lang="en-US" altLang="ja-JP" sz="4000" dirty="0">
              <a:latin typeface="Arial" panose="020B0604020202020204" pitchFamily="34" charset="0"/>
              <a:ea typeface="HGP創英角ﾎﾟｯﾌﾟ体" panose="040B0A00000000000000" pitchFamily="50" charset="-128"/>
              <a:cs typeface="Arial" panose="020B0604020202020204" pitchFamily="34" charset="0"/>
            </a:endParaRPr>
          </a:p>
          <a:p>
            <a:r>
              <a:rPr lang="ja-JP" altLang="en-US" sz="2800" dirty="0">
                <a:latin typeface="Arial" panose="020B0604020202020204" pitchFamily="34" charset="0"/>
                <a:ea typeface="HGP創英角ﾎﾟｯﾌﾟ体" panose="040B0A00000000000000" pitchFamily="50" charset="-128"/>
                <a:cs typeface="Arial" panose="020B0604020202020204" pitchFamily="34" charset="0"/>
              </a:rPr>
              <a:t>（ヨーレッゲルトキヴーノク）</a:t>
            </a:r>
            <a:r>
              <a:rPr lang="en-US" altLang="ja-JP" sz="2800" dirty="0">
                <a:latin typeface="Arial" panose="020B0604020202020204" pitchFamily="34" charset="0"/>
                <a:ea typeface="HGP創英角ﾎﾟｯﾌﾟ体" panose="040B0A00000000000000" pitchFamily="50" charset="-128"/>
                <a:cs typeface="Arial" panose="020B0604020202020204" pitchFamily="34" charset="0"/>
              </a:rPr>
              <a:t> </a:t>
            </a:r>
            <a:endParaRPr lang="ja-JP" altLang="en-US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372302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0" y="-27384"/>
            <a:ext cx="9144000" cy="769441"/>
          </a:xfrm>
          <a:prstGeom prst="rect">
            <a:avLst/>
          </a:prstGeom>
          <a:solidFill>
            <a:srgbClr val="194FA5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Hamamatsu campus</a:t>
            </a:r>
            <a:endParaRPr kumimoji="1" lang="ja-JP" altLang="en-US" sz="4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2" name="図 11">
            <a:hlinkClick r:id="rId3"/>
            <a:extLst>
              <a:ext uri="{FF2B5EF4-FFF2-40B4-BE49-F238E27FC236}">
                <a16:creationId xmlns:a16="http://schemas.microsoft.com/office/drawing/2014/main" id="{A57C6C91-93F1-454B-8F0E-CE07668CE0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81" t="32678" r="47871" b="28901"/>
          <a:stretch/>
        </p:blipFill>
        <p:spPr>
          <a:xfrm>
            <a:off x="5940152" y="1903587"/>
            <a:ext cx="2736304" cy="3600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9CC7D71-F901-49A6-82FF-AD448E1D52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01" t="4682" r="28155"/>
          <a:stretch/>
        </p:blipFill>
        <p:spPr>
          <a:xfrm>
            <a:off x="238592" y="1052735"/>
            <a:ext cx="5485536" cy="53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8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0" y="-27384"/>
            <a:ext cx="9144000" cy="769441"/>
          </a:xfrm>
          <a:prstGeom prst="rect">
            <a:avLst/>
          </a:prstGeom>
          <a:solidFill>
            <a:srgbClr val="194FA5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Hamamatsu campus</a:t>
            </a:r>
            <a:endParaRPr kumimoji="1" lang="ja-JP" altLang="en-US" sz="4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C0F1996-3943-4313-BB61-994CE5743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0" r="13924"/>
          <a:stretch/>
        </p:blipFill>
        <p:spPr>
          <a:xfrm>
            <a:off x="323528" y="1272308"/>
            <a:ext cx="4643985" cy="448837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CBA3C2A-4CFC-4D8E-B1C6-28750670D7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25" r="25709"/>
          <a:stretch/>
        </p:blipFill>
        <p:spPr>
          <a:xfrm>
            <a:off x="5292080" y="1296184"/>
            <a:ext cx="3670888" cy="446449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ADFC221-C9A5-4CD8-B74B-77A39B041A70}"/>
              </a:ext>
            </a:extLst>
          </p:cNvPr>
          <p:cNvSpPr/>
          <p:nvPr/>
        </p:nvSpPr>
        <p:spPr>
          <a:xfrm>
            <a:off x="213121" y="5760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BUDAPEST UNIVERSITY OF TECHNOLOGY AND ECONOMICS</a:t>
            </a:r>
            <a:endParaRPr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9858786-56B9-4710-B9EF-E8438DC07AB8}"/>
              </a:ext>
            </a:extLst>
          </p:cNvPr>
          <p:cNvSpPr/>
          <p:nvPr/>
        </p:nvSpPr>
        <p:spPr>
          <a:xfrm>
            <a:off x="6372200" y="5707897"/>
            <a:ext cx="2314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SHIZUOKA UNIV.</a:t>
            </a:r>
          </a:p>
          <a:p>
            <a:r>
              <a:rPr lang="en-US" altLang="ja-JP" dirty="0"/>
              <a:t>Hamamatsu Campus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6604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2">
            <a:extLst>
              <a:ext uri="{FF2B5EF4-FFF2-40B4-BE49-F238E27FC236}">
                <a16:creationId xmlns:a16="http://schemas.microsoft.com/office/drawing/2014/main" id="{63505523-06D6-4AD5-B792-A77D1C1B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206" y="887617"/>
            <a:ext cx="1600200" cy="1600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195" name="Oval 3">
            <a:extLst>
              <a:ext uri="{FF2B5EF4-FFF2-40B4-BE49-F238E27FC236}">
                <a16:creationId xmlns:a16="http://schemas.microsoft.com/office/drawing/2014/main" id="{C5D2D9B9-1133-4020-AF7F-5515B2CDB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806" y="887617"/>
            <a:ext cx="1600200" cy="1600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196" name="Oval 4">
            <a:extLst>
              <a:ext uri="{FF2B5EF4-FFF2-40B4-BE49-F238E27FC236}">
                <a16:creationId xmlns:a16="http://schemas.microsoft.com/office/drawing/2014/main" id="{57ED10BA-7D42-4D59-AD1C-677892360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406" y="887617"/>
            <a:ext cx="1600200" cy="1600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197" name="Oval 5">
            <a:extLst>
              <a:ext uri="{FF2B5EF4-FFF2-40B4-BE49-F238E27FC236}">
                <a16:creationId xmlns:a16="http://schemas.microsoft.com/office/drawing/2014/main" id="{BE609187-1C33-4CD6-BEB0-B36A42AF5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006" y="887617"/>
            <a:ext cx="1600200" cy="1600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75FDE01B-7B0A-42EC-BFF9-2320EBF5E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531" y="1344817"/>
            <a:ext cx="17526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800">
                <a:latin typeface="Times New Roman" panose="02020603050405020304" pitchFamily="18" charset="0"/>
              </a:rPr>
              <a:t>Shizuoka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800">
                <a:latin typeface="Times New Roman" panose="02020603050405020304" pitchFamily="18" charset="0"/>
              </a:rPr>
              <a:t>Normal</a:t>
            </a:r>
            <a:r>
              <a:rPr lang="ja-JP" altLang="en-US" sz="1800">
                <a:latin typeface="Times New Roman" panose="02020603050405020304" pitchFamily="18" charset="0"/>
              </a:rPr>
              <a:t>　</a:t>
            </a:r>
            <a:r>
              <a:rPr lang="en-US" altLang="ja-JP" sz="1800">
                <a:latin typeface="Times New Roman" panose="02020603050405020304" pitchFamily="18" charset="0"/>
              </a:rPr>
              <a:t>School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800">
                <a:latin typeface="Times New Roman" panose="02020603050405020304" pitchFamily="18" charset="0"/>
              </a:rPr>
              <a:t>(Established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800">
                <a:latin typeface="Times New Roman" panose="02020603050405020304" pitchFamily="18" charset="0"/>
              </a:rPr>
              <a:t>Jan.1875)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2D5836CC-C107-4872-A81C-A082BD30E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006" y="1090817"/>
            <a:ext cx="15240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ja-JP" sz="1800">
                <a:latin typeface="Times New Roman" panose="02020603050405020304" pitchFamily="18" charset="0"/>
              </a:rPr>
              <a:t>Shizuoka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800">
                <a:latin typeface="Times New Roman" panose="02020603050405020304" pitchFamily="18" charset="0"/>
              </a:rPr>
              <a:t> </a:t>
            </a:r>
            <a:r>
              <a:rPr lang="en-US" altLang="ja-JP" sz="1600">
                <a:latin typeface="Times New Roman" panose="02020603050405020304" pitchFamily="18" charset="0"/>
              </a:rPr>
              <a:t>Prefectural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600">
                <a:latin typeface="Times New Roman" panose="02020603050405020304" pitchFamily="18" charset="0"/>
              </a:rPr>
              <a:t>Hamamatsu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600">
                <a:latin typeface="Times New Roman" panose="02020603050405020304" pitchFamily="18" charset="0"/>
              </a:rPr>
              <a:t> Normal School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600">
                <a:latin typeface="Times New Roman" panose="02020603050405020304" pitchFamily="18" charset="0"/>
              </a:rPr>
              <a:t>(Established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600">
                <a:latin typeface="Times New Roman" panose="02020603050405020304" pitchFamily="18" charset="0"/>
              </a:rPr>
              <a:t> Mar.1914)</a:t>
            </a: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A664E68C-BE34-4A30-B2E5-7C79C002A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406" y="1201942"/>
            <a:ext cx="16002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800">
                <a:latin typeface="Times New Roman" panose="02020603050405020304" pitchFamily="18" charset="0"/>
              </a:rPr>
              <a:t>Hamamatsu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800">
                <a:latin typeface="Times New Roman" panose="02020603050405020304" pitchFamily="18" charset="0"/>
              </a:rPr>
              <a:t>Technical High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800">
                <a:latin typeface="Times New Roman" panose="02020603050405020304" pitchFamily="18" charset="0"/>
              </a:rPr>
              <a:t>School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800">
                <a:latin typeface="Times New Roman" panose="02020603050405020304" pitchFamily="18" charset="0"/>
              </a:rPr>
              <a:t>(Established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800">
                <a:latin typeface="Times New Roman" panose="02020603050405020304" pitchFamily="18" charset="0"/>
              </a:rPr>
              <a:t>Oct.1922)</a:t>
            </a:r>
          </a:p>
        </p:txBody>
      </p:sp>
      <p:sp>
        <p:nvSpPr>
          <p:cNvPr id="8202" name="Text Box 10">
            <a:extLst>
              <a:ext uri="{FF2B5EF4-FFF2-40B4-BE49-F238E27FC236}">
                <a16:creationId xmlns:a16="http://schemas.microsoft.com/office/drawing/2014/main" id="{75CF280B-8109-433A-A3FF-B93FAA614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606" y="1067005"/>
            <a:ext cx="1905000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400">
                <a:latin typeface="Times New Roman" panose="02020603050405020304" pitchFamily="18" charset="0"/>
              </a:rPr>
              <a:t>Shizuoka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400">
                <a:latin typeface="Times New Roman" panose="02020603050405020304" pitchFamily="18" charset="0"/>
              </a:rPr>
              <a:t>Prefectural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400">
                <a:latin typeface="Times New Roman" panose="02020603050405020304" pitchFamily="18" charset="0"/>
              </a:rPr>
              <a:t> Training Center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400">
                <a:latin typeface="Times New Roman" panose="02020603050405020304" pitchFamily="18" charset="0"/>
              </a:rPr>
              <a:t>For Supplementary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400">
                <a:latin typeface="Times New Roman" panose="02020603050405020304" pitchFamily="18" charset="0"/>
              </a:rPr>
              <a:t> Agriculture School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400">
                <a:latin typeface="Times New Roman" panose="02020603050405020304" pitchFamily="18" charset="0"/>
              </a:rPr>
              <a:t>Teachers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400">
                <a:latin typeface="Times New Roman" panose="02020603050405020304" pitchFamily="18" charset="0"/>
              </a:rPr>
              <a:t>(Established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 sz="1400">
                <a:latin typeface="Times New Roman" panose="02020603050405020304" pitchFamily="18" charset="0"/>
              </a:rPr>
              <a:t>Feb.1926)</a:t>
            </a:r>
          </a:p>
        </p:txBody>
      </p:sp>
      <p:sp>
        <p:nvSpPr>
          <p:cNvPr id="8204" name="Line 12">
            <a:extLst>
              <a:ext uri="{FF2B5EF4-FFF2-40B4-BE49-F238E27FC236}">
                <a16:creationId xmlns:a16="http://schemas.microsoft.com/office/drawing/2014/main" id="{2B0C5415-B61B-4F10-A874-354F221042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8206" y="2487817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205" name="Line 13">
            <a:extLst>
              <a:ext uri="{FF2B5EF4-FFF2-40B4-BE49-F238E27FC236}">
                <a16:creationId xmlns:a16="http://schemas.microsoft.com/office/drawing/2014/main" id="{C56F8A97-679F-48C6-995A-63524A17ED8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7006" y="2487817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206" name="Line 14">
            <a:extLst>
              <a:ext uri="{FF2B5EF4-FFF2-40B4-BE49-F238E27FC236}">
                <a16:creationId xmlns:a16="http://schemas.microsoft.com/office/drawing/2014/main" id="{4F9DEC8A-270C-4FEA-A347-C5D67D29F8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9606" y="2487817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207" name="Line 15">
            <a:extLst>
              <a:ext uri="{FF2B5EF4-FFF2-40B4-BE49-F238E27FC236}">
                <a16:creationId xmlns:a16="http://schemas.microsoft.com/office/drawing/2014/main" id="{A10E346B-9FCD-4642-AC7C-977011AE6AC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2206" y="2487817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208" name="Line 16">
            <a:extLst>
              <a:ext uri="{FF2B5EF4-FFF2-40B4-BE49-F238E27FC236}">
                <a16:creationId xmlns:a16="http://schemas.microsoft.com/office/drawing/2014/main" id="{BC315DDA-422A-4ABE-94BA-471657B9D6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8206" y="2945017"/>
            <a:ext cx="533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209" name="Line 17">
            <a:extLst>
              <a:ext uri="{FF2B5EF4-FFF2-40B4-BE49-F238E27FC236}">
                <a16:creationId xmlns:a16="http://schemas.microsoft.com/office/drawing/2014/main" id="{8740385D-3BDB-47FA-BC78-717A6FF297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5206" y="2945017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210" name="Text Box 18">
            <a:extLst>
              <a:ext uri="{FF2B5EF4-FFF2-40B4-BE49-F238E27FC236}">
                <a16:creationId xmlns:a16="http://schemas.microsoft.com/office/drawing/2014/main" id="{6AB0F4AE-9EB1-4511-A68F-20F7F2151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606" y="3249817"/>
            <a:ext cx="36576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ja-JP">
                <a:latin typeface="Times New Roman" panose="02020603050405020304" pitchFamily="18" charset="0"/>
              </a:rPr>
              <a:t>Shizuoka University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ja-JP">
                <a:latin typeface="Times New Roman" panose="02020603050405020304" pitchFamily="18" charset="0"/>
              </a:rPr>
              <a:t>(Established May 31.1949</a:t>
            </a:r>
            <a:r>
              <a:rPr lang="ja-JP" altLang="en-US">
                <a:latin typeface="Times New Roman" panose="02020603050405020304" pitchFamily="18" charset="0"/>
              </a:rPr>
              <a:t>）</a:t>
            </a:r>
          </a:p>
        </p:txBody>
      </p:sp>
      <p:sp>
        <p:nvSpPr>
          <p:cNvPr id="8216" name="Text Box 24">
            <a:extLst>
              <a:ext uri="{FF2B5EF4-FFF2-40B4-BE49-F238E27FC236}">
                <a16:creationId xmlns:a16="http://schemas.microsoft.com/office/drawing/2014/main" id="{468DB7C2-A28F-4699-8BAC-7D3D4972B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41808"/>
            <a:ext cx="3048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>
                <a:latin typeface="Times New Roman" panose="02020603050405020304" pitchFamily="18" charset="0"/>
              </a:rPr>
              <a:t>Opening Ceremony of Shizuoka University (Dec.3,1949)</a:t>
            </a:r>
          </a:p>
        </p:txBody>
      </p:sp>
      <p:pic>
        <p:nvPicPr>
          <p:cNvPr id="8221" name="Picture 29" descr="E:\My Documents\ナレッジ プロダクツ\対顧客文章\フリーランス\ppt\Photo\p9.jpg">
            <a:extLst>
              <a:ext uri="{FF2B5EF4-FFF2-40B4-BE49-F238E27FC236}">
                <a16:creationId xmlns:a16="http://schemas.microsoft.com/office/drawing/2014/main" id="{72C71BB9-E794-4B63-A397-789A15037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" y="3281778"/>
            <a:ext cx="2834074" cy="190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FB66173-4435-42C7-B329-CE01610897A5}"/>
              </a:ext>
            </a:extLst>
          </p:cNvPr>
          <p:cNvSpPr txBox="1"/>
          <p:nvPr/>
        </p:nvSpPr>
        <p:spPr>
          <a:xfrm>
            <a:off x="0" y="28146"/>
            <a:ext cx="9144000" cy="720080"/>
          </a:xfrm>
          <a:prstGeom prst="rect">
            <a:avLst/>
          </a:prstGeom>
          <a:solidFill>
            <a:srgbClr val="194F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History of the University</a:t>
            </a:r>
            <a:endParaRPr kumimoji="1" lang="ja-JP" alt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6FFC6288-DF75-45A4-AFFA-FC0396842828}"/>
              </a:ext>
            </a:extLst>
          </p:cNvPr>
          <p:cNvSpPr/>
          <p:nvPr/>
        </p:nvSpPr>
        <p:spPr>
          <a:xfrm>
            <a:off x="4661406" y="887617"/>
            <a:ext cx="1600198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7D2B7AC3-3C05-473C-9550-74886B0DF71B}"/>
              </a:ext>
            </a:extLst>
          </p:cNvPr>
          <p:cNvSpPr/>
          <p:nvPr/>
        </p:nvSpPr>
        <p:spPr>
          <a:xfrm rot="19506498">
            <a:off x="6116717" y="2293159"/>
            <a:ext cx="511687" cy="1408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B6998C1-0371-4EE4-8F39-347DC088847C}"/>
              </a:ext>
            </a:extLst>
          </p:cNvPr>
          <p:cNvSpPr txBox="1"/>
          <p:nvPr/>
        </p:nvSpPr>
        <p:spPr>
          <a:xfrm>
            <a:off x="5880606" y="3542609"/>
            <a:ext cx="3401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100th anniversary!(2022)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41DCB0A-4649-4F15-821D-D85F6A8CEBE7}"/>
              </a:ext>
            </a:extLst>
          </p:cNvPr>
          <p:cNvSpPr/>
          <p:nvPr/>
        </p:nvSpPr>
        <p:spPr>
          <a:xfrm>
            <a:off x="2443316" y="6346967"/>
            <a:ext cx="6874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Prof. </a:t>
            </a:r>
            <a:r>
              <a:rPr lang="en-US" altLang="ja-JP" dirty="0" err="1"/>
              <a:t>Kenjiro</a:t>
            </a:r>
            <a:r>
              <a:rPr lang="en-US" altLang="ja-JP" dirty="0"/>
              <a:t> </a:t>
            </a:r>
            <a:r>
              <a:rPr lang="en-US" altLang="ja-JP" dirty="0" err="1"/>
              <a:t>Takayanagi</a:t>
            </a:r>
            <a:r>
              <a:rPr lang="en-US" altLang="ja-JP" dirty="0"/>
              <a:t> successfully sent TV images first in the world.</a:t>
            </a:r>
            <a:endParaRPr lang="ja-JP" altLang="en-US" dirty="0"/>
          </a:p>
        </p:txBody>
      </p:sp>
      <p:pic>
        <p:nvPicPr>
          <p:cNvPr id="28" name="図 3" descr="イの字雲母板3.jpg">
            <a:extLst>
              <a:ext uri="{FF2B5EF4-FFF2-40B4-BE49-F238E27FC236}">
                <a16:creationId xmlns:a16="http://schemas.microsoft.com/office/drawing/2014/main" id="{94017BBF-323F-412D-9BFD-9A0D87A8F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0" r="1606" b="2612"/>
          <a:stretch>
            <a:fillRect/>
          </a:stretch>
        </p:blipFill>
        <p:spPr bwMode="auto">
          <a:xfrm>
            <a:off x="6518255" y="4234588"/>
            <a:ext cx="2551014" cy="2018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http://av.watch.impress.co.jp/img/avw/docs/328/359/vic202.jpg">
            <a:extLst>
              <a:ext uri="{FF2B5EF4-FFF2-40B4-BE49-F238E27FC236}">
                <a16:creationId xmlns:a16="http://schemas.microsoft.com/office/drawing/2014/main" id="{93C06F2A-C3A2-4CFB-9883-DD6A9CB31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652" t="3546" r="1021" b="1002"/>
          <a:stretch>
            <a:fillRect/>
          </a:stretch>
        </p:blipFill>
        <p:spPr bwMode="auto">
          <a:xfrm>
            <a:off x="3307089" y="4213210"/>
            <a:ext cx="3065471" cy="203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108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32225" y="736032"/>
            <a:ext cx="8679549" cy="3884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buFont typeface="Wingdings" pitchFamily="2" charset="2"/>
              <a:buChar char="ü"/>
              <a:defRPr/>
            </a:pPr>
            <a:r>
              <a:rPr lang="en-US" altLang="ja-JP" sz="2400" dirty="0" err="1">
                <a:ea typeface="HG丸ｺﾞｼｯｸM-PRO" pitchFamily="50" charset="-128"/>
              </a:rPr>
              <a:t>Haruyama</a:t>
            </a:r>
            <a:r>
              <a:rPr lang="ja-JP" altLang="en-US" sz="2400" dirty="0">
                <a:ea typeface="HG丸ｺﾞｼｯｸM-PRO" pitchFamily="50" charset="-128"/>
              </a:rPr>
              <a:t>（</a:t>
            </a:r>
            <a:r>
              <a:rPr lang="en-US" altLang="ja-JP" sz="2400" dirty="0">
                <a:ea typeface="HG丸ｺﾞｼｯｸM-PRO" pitchFamily="50" charset="-128"/>
              </a:rPr>
              <a:t>Sharp</a:t>
            </a:r>
            <a:r>
              <a:rPr lang="ja-JP" altLang="en-US" sz="2400" dirty="0">
                <a:ea typeface="HG丸ｺﾞｼｯｸM-PRO" pitchFamily="50" charset="-128"/>
              </a:rPr>
              <a:t>）：</a:t>
            </a:r>
            <a:r>
              <a:rPr lang="en-US" altLang="ja-JP" sz="2400" dirty="0">
                <a:ea typeface="HG丸ｺﾞｼｯｸM-PRO" pitchFamily="50" charset="-128"/>
              </a:rPr>
              <a:t>Developed first TV with Dr. </a:t>
            </a:r>
            <a:r>
              <a:rPr lang="en-US" altLang="ja-JP" sz="2400" dirty="0" err="1">
                <a:ea typeface="HG丸ｺﾞｼｯｸM-PRO" pitchFamily="50" charset="-128"/>
              </a:rPr>
              <a:t>Takayanagi</a:t>
            </a:r>
            <a:endParaRPr lang="en-US" altLang="ja-JP" sz="2400" dirty="0">
              <a:ea typeface="HG丸ｺﾞｼｯｸM-PRO" pitchFamily="50" charset="-128"/>
            </a:endParaRPr>
          </a:p>
          <a:p>
            <a:pPr marL="342900" indent="-342900" eaLnBrk="1" hangingPunct="1">
              <a:buFont typeface="Wingdings" pitchFamily="2" charset="2"/>
              <a:buChar char="ü"/>
              <a:defRPr/>
            </a:pPr>
            <a:r>
              <a:rPr lang="en-US" altLang="ja-JP" sz="2400" dirty="0" err="1">
                <a:ea typeface="HG丸ｺﾞｼｯｸM-PRO" pitchFamily="50" charset="-128"/>
              </a:rPr>
              <a:t>Soichiro</a:t>
            </a:r>
            <a:r>
              <a:rPr lang="en-US" altLang="ja-JP" sz="2400" dirty="0">
                <a:ea typeface="HG丸ｺﾞｼｯｸM-PRO" pitchFamily="50" charset="-128"/>
              </a:rPr>
              <a:t> Honda</a:t>
            </a:r>
            <a:r>
              <a:rPr lang="ja-JP" altLang="en-US" sz="2400" dirty="0">
                <a:ea typeface="HG丸ｺﾞｼｯｸM-PRO" pitchFamily="50" charset="-128"/>
              </a:rPr>
              <a:t>（</a:t>
            </a:r>
            <a:r>
              <a:rPr lang="en-US" altLang="ja-JP" sz="2400" dirty="0">
                <a:ea typeface="HG丸ｺﾞｼｯｸM-PRO" pitchFamily="50" charset="-128"/>
              </a:rPr>
              <a:t>Honda)</a:t>
            </a:r>
            <a:r>
              <a:rPr lang="ja-JP" altLang="en-US" sz="2400" dirty="0">
                <a:ea typeface="HG丸ｺﾞｼｯｸM-PRO" pitchFamily="50" charset="-128"/>
              </a:rPr>
              <a:t>：</a:t>
            </a:r>
            <a:r>
              <a:rPr lang="en-US" altLang="ja-JP" sz="2400" dirty="0">
                <a:ea typeface="HG丸ｺﾞｼｯｸM-PRO" pitchFamily="50" charset="-128"/>
              </a:rPr>
              <a:t>Established HONDA</a:t>
            </a:r>
          </a:p>
          <a:p>
            <a:pPr marL="342900" indent="-342900" eaLnBrk="1" hangingPunct="1">
              <a:buFont typeface="Wingdings" pitchFamily="2" charset="2"/>
              <a:buChar char="ü"/>
              <a:defRPr/>
            </a:pPr>
            <a:r>
              <a:rPr lang="en-US" altLang="ja-JP" sz="2400" dirty="0" err="1">
                <a:ea typeface="HG丸ｺﾞｼｯｸM-PRO" pitchFamily="50" charset="-128"/>
              </a:rPr>
              <a:t>Hiruma&amp;Suzuki</a:t>
            </a:r>
            <a:r>
              <a:rPr lang="ja-JP" altLang="en-US" sz="2400" dirty="0">
                <a:ea typeface="HG丸ｺﾞｼｯｸM-PRO" pitchFamily="50" charset="-128"/>
              </a:rPr>
              <a:t>（</a:t>
            </a:r>
            <a:r>
              <a:rPr lang="en-US" altLang="ja-JP" sz="2400" dirty="0">
                <a:ea typeface="HG丸ｺﾞｼｯｸM-PRO" pitchFamily="50" charset="-128"/>
              </a:rPr>
              <a:t>Hamamatsu Photonics</a:t>
            </a:r>
            <a:r>
              <a:rPr lang="ja-JP" altLang="en-US" sz="2400" dirty="0">
                <a:ea typeface="HG丸ｺﾞｼｯｸM-PRO" pitchFamily="50" charset="-128"/>
              </a:rPr>
              <a:t>）：</a:t>
            </a:r>
            <a:r>
              <a:rPr lang="en-US" altLang="ja-JP" sz="2400" dirty="0">
                <a:ea typeface="HG丸ｺﾞｼｯｸM-PRO" pitchFamily="50" charset="-128"/>
              </a:rPr>
              <a:t>The biggest PMT in the world used in </a:t>
            </a:r>
            <a:r>
              <a:rPr lang="en-US" altLang="ja-JP" sz="2400" dirty="0" err="1">
                <a:ea typeface="HG丸ｺﾞｼｯｸM-PRO" pitchFamily="50" charset="-128"/>
              </a:rPr>
              <a:t>Kamiokande</a:t>
            </a:r>
            <a:r>
              <a:rPr lang="en-US" altLang="ja-JP" sz="2400" dirty="0">
                <a:ea typeface="HG丸ｺﾞｼｯｸM-PRO" pitchFamily="50" charset="-128"/>
              </a:rPr>
              <a:t> to detect neutrino</a:t>
            </a:r>
            <a:endParaRPr lang="ja-JP" altLang="en-US" sz="2400" dirty="0">
              <a:ea typeface="HG丸ｺﾞｼｯｸM-PRO" pitchFamily="50" charset="-128"/>
            </a:endParaRPr>
          </a:p>
          <a:p>
            <a:pPr marL="342900" indent="-342900" eaLnBrk="1" hangingPunct="1">
              <a:buFont typeface="Wingdings" pitchFamily="2" charset="2"/>
              <a:buChar char="ü"/>
              <a:defRPr/>
            </a:pPr>
            <a:r>
              <a:rPr lang="en-US" altLang="ja-JP" sz="2400" dirty="0">
                <a:ea typeface="HG丸ｺﾞｼｯｸM-PRO" pitchFamily="50" charset="-128"/>
              </a:rPr>
              <a:t>Fujita, </a:t>
            </a:r>
            <a:r>
              <a:rPr lang="en-US" altLang="ja-JP" sz="2400" dirty="0" err="1">
                <a:ea typeface="HG丸ｺﾞｼｯｸM-PRO" pitchFamily="50" charset="-128"/>
              </a:rPr>
              <a:t>Sakamoto&amp;Shimodaira</a:t>
            </a:r>
            <a:r>
              <a:rPr lang="en-US" altLang="ja-JP" sz="2400" dirty="0">
                <a:ea typeface="HG丸ｺﾞｼｯｸM-PRO" pitchFamily="50" charset="-128"/>
              </a:rPr>
              <a:t>(Seiko)</a:t>
            </a:r>
            <a:r>
              <a:rPr lang="ja-JP" altLang="en-US" sz="2400" dirty="0">
                <a:ea typeface="HG丸ｺﾞｼｯｸM-PRO" pitchFamily="50" charset="-128"/>
              </a:rPr>
              <a:t>：</a:t>
            </a:r>
            <a:r>
              <a:rPr lang="en-US" altLang="ja-JP" sz="2400" dirty="0">
                <a:ea typeface="HG丸ｺﾞｼｯｸM-PRO" pitchFamily="50" charset="-128"/>
              </a:rPr>
              <a:t>Developed quartz watch</a:t>
            </a:r>
            <a:endParaRPr lang="ja-JP" altLang="en-US" sz="2400" dirty="0">
              <a:solidFill>
                <a:srgbClr val="0000CC"/>
              </a:solidFill>
              <a:ea typeface="HG丸ｺﾞｼｯｸM-PRO" pitchFamily="50" charset="-128"/>
            </a:endParaRPr>
          </a:p>
          <a:p>
            <a:pPr marL="342900" indent="-342900" eaLnBrk="1" hangingPunct="1">
              <a:buFont typeface="Wingdings" pitchFamily="2" charset="2"/>
              <a:buChar char="ü"/>
              <a:defRPr/>
            </a:pPr>
            <a:r>
              <a:rPr lang="en-US" altLang="ja-JP" sz="2400" dirty="0" err="1">
                <a:ea typeface="HG丸ｺﾞｼｯｸM-PRO" pitchFamily="50" charset="-128"/>
              </a:rPr>
              <a:t>Otsuki</a:t>
            </a:r>
            <a:r>
              <a:rPr lang="ja-JP" altLang="en-US" sz="2400" dirty="0">
                <a:ea typeface="HG丸ｺﾞｼｯｸM-PRO" pitchFamily="50" charset="-128"/>
              </a:rPr>
              <a:t>（</a:t>
            </a:r>
            <a:r>
              <a:rPr lang="en-US" altLang="ja-JP" sz="2400" dirty="0">
                <a:ea typeface="HG丸ｺﾞｼｯｸM-PRO" pitchFamily="50" charset="-128"/>
              </a:rPr>
              <a:t>Sony</a:t>
            </a:r>
            <a:r>
              <a:rPr lang="ja-JP" altLang="en-US" sz="2400" dirty="0">
                <a:ea typeface="HG丸ｺﾞｼｯｸM-PRO" pitchFamily="50" charset="-128"/>
              </a:rPr>
              <a:t>）：</a:t>
            </a:r>
            <a:r>
              <a:rPr lang="en-US" altLang="ja-JP" sz="2400" dirty="0">
                <a:ea typeface="HG丸ｺﾞｼｯｸM-PRO" pitchFamily="50" charset="-128"/>
              </a:rPr>
              <a:t>Developed AIBO</a:t>
            </a:r>
          </a:p>
          <a:p>
            <a:pPr marL="342900" indent="-342900" eaLnBrk="1" hangingPunct="1">
              <a:buFont typeface="Wingdings" pitchFamily="2" charset="2"/>
              <a:buChar char="ü"/>
              <a:defRPr/>
            </a:pPr>
            <a:r>
              <a:rPr lang="en-US" altLang="ja-JP" sz="2400" dirty="0">
                <a:ea typeface="HG丸ｺﾞｼｯｸM-PRO" pitchFamily="50" charset="-128"/>
              </a:rPr>
              <a:t>Takano </a:t>
            </a:r>
            <a:r>
              <a:rPr lang="ja-JP" altLang="en-US" sz="2400" dirty="0">
                <a:ea typeface="HG丸ｺﾞｼｯｸM-PRO" pitchFamily="50" charset="-128"/>
              </a:rPr>
              <a:t>（</a:t>
            </a:r>
            <a:r>
              <a:rPr lang="en-US" altLang="ja-JP" sz="2400" dirty="0">
                <a:ea typeface="HG丸ｺﾞｼｯｸM-PRO" pitchFamily="50" charset="-128"/>
              </a:rPr>
              <a:t>Victor</a:t>
            </a:r>
            <a:r>
              <a:rPr lang="ja-JP" altLang="en-US" sz="2400" dirty="0">
                <a:ea typeface="HG丸ｺﾞｼｯｸM-PRO" pitchFamily="50" charset="-128"/>
              </a:rPr>
              <a:t>）；</a:t>
            </a:r>
            <a:r>
              <a:rPr lang="en-US" altLang="ja-JP" sz="2400" dirty="0">
                <a:ea typeface="HG丸ｺﾞｼｯｸM-PRO" pitchFamily="50" charset="-128"/>
              </a:rPr>
              <a:t>Developed VHS recorder</a:t>
            </a:r>
            <a:endParaRPr lang="ja-JP" altLang="en-US" sz="2400" dirty="0">
              <a:ea typeface="HG丸ｺﾞｼｯｸM-PRO" pitchFamily="50" charset="-128"/>
            </a:endParaRPr>
          </a:p>
          <a:p>
            <a:pPr marL="342900" indent="-342900" eaLnBrk="1" hangingPunct="1">
              <a:buFont typeface="Wingdings" pitchFamily="2" charset="2"/>
              <a:buChar char="ü"/>
              <a:defRPr/>
            </a:pPr>
            <a:r>
              <a:rPr lang="en-US" altLang="ja-JP" sz="2400" dirty="0" err="1">
                <a:ea typeface="HG丸ｺﾞｼｯｸM-PRO" pitchFamily="50" charset="-128"/>
              </a:rPr>
              <a:t>Kawashima&amp;Kume</a:t>
            </a:r>
            <a:r>
              <a:rPr lang="ja-JP" altLang="en-US" sz="2400" dirty="0">
                <a:ea typeface="HG丸ｺﾞｼｯｸM-PRO" pitchFamily="50" charset="-128"/>
              </a:rPr>
              <a:t>（</a:t>
            </a:r>
            <a:r>
              <a:rPr lang="en-US" altLang="ja-JP" sz="2400" dirty="0">
                <a:ea typeface="HG丸ｺﾞｼｯｸM-PRO" pitchFamily="50" charset="-128"/>
              </a:rPr>
              <a:t>Honda</a:t>
            </a:r>
            <a:r>
              <a:rPr lang="ja-JP" altLang="en-US" sz="2400" dirty="0">
                <a:ea typeface="HG丸ｺﾞｼｯｸM-PRO" pitchFamily="50" charset="-128"/>
              </a:rPr>
              <a:t>）：</a:t>
            </a:r>
            <a:br>
              <a:rPr lang="en-US" altLang="ja-JP" sz="2400" dirty="0">
                <a:ea typeface="HG丸ｺﾞｼｯｸM-PRO" pitchFamily="50" charset="-128"/>
              </a:rPr>
            </a:br>
            <a:r>
              <a:rPr lang="en-US" altLang="ja-JP" sz="2400" dirty="0">
                <a:ea typeface="HG丸ｺﾞｼｯｸM-PRO" pitchFamily="50" charset="-128"/>
              </a:rPr>
              <a:t> Developed low emission engine</a:t>
            </a:r>
            <a:r>
              <a:rPr lang="ja-JP" altLang="en-US" sz="2400" dirty="0">
                <a:ea typeface="HG丸ｺﾞｼｯｸM-PRO" pitchFamily="50" charset="-128"/>
              </a:rPr>
              <a:t>「</a:t>
            </a:r>
            <a:r>
              <a:rPr lang="en-US" altLang="ja-JP" sz="2400" dirty="0">
                <a:ea typeface="HG丸ｺﾞｼｯｸM-PRO" pitchFamily="50" charset="-128"/>
              </a:rPr>
              <a:t>CVCC engine</a:t>
            </a:r>
            <a:r>
              <a:rPr lang="ja-JP" altLang="en-US" sz="2400" dirty="0">
                <a:ea typeface="HG丸ｺﾞｼｯｸM-PRO" pitchFamily="50" charset="-128"/>
              </a:rPr>
              <a:t>」</a:t>
            </a:r>
          </a:p>
          <a:p>
            <a:pPr marL="342900" indent="-342900" eaLnBrk="1" hangingPunct="1">
              <a:buFont typeface="Wingdings" pitchFamily="2" charset="2"/>
              <a:buChar char="ü"/>
              <a:defRPr/>
            </a:pPr>
            <a:r>
              <a:rPr lang="en-US" altLang="ja-JP" sz="2400" dirty="0" err="1">
                <a:ea typeface="HG丸ｺﾞｼｯｸM-PRO" pitchFamily="50" charset="-128"/>
              </a:rPr>
              <a:t>Shinmura</a:t>
            </a:r>
            <a:r>
              <a:rPr lang="ja-JP" altLang="en-US" sz="2400" dirty="0">
                <a:ea typeface="HG丸ｺﾞｼｯｸM-PRO" pitchFamily="50" charset="-128"/>
              </a:rPr>
              <a:t>（</a:t>
            </a:r>
            <a:r>
              <a:rPr lang="en-US" altLang="ja-JP" sz="2400" dirty="0">
                <a:ea typeface="HG丸ｺﾞｼｯｸM-PRO" pitchFamily="50" charset="-128"/>
              </a:rPr>
              <a:t>Honda</a:t>
            </a:r>
            <a:r>
              <a:rPr lang="ja-JP" altLang="en-US" sz="2400" dirty="0">
                <a:ea typeface="HG丸ｺﾞｼｯｸM-PRO" pitchFamily="50" charset="-128"/>
              </a:rPr>
              <a:t>）：</a:t>
            </a:r>
            <a:r>
              <a:rPr lang="en-US" altLang="ja-JP" sz="2400" dirty="0">
                <a:ea typeface="HG丸ｺﾞｼｯｸM-PRO" pitchFamily="50" charset="-128"/>
              </a:rPr>
              <a:t>Developed F1 engine</a:t>
            </a:r>
            <a:endParaRPr lang="ja-JP" altLang="en-US" sz="2400" dirty="0">
              <a:ea typeface="HG丸ｺﾞｼｯｸM-PRO" pitchFamily="50" charset="-128"/>
            </a:endParaRP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en-US" altLang="ja-JP" sz="2400" dirty="0">
                <a:ea typeface="HG丸ｺﾞｼｯｸM-PRO" pitchFamily="50" charset="-128"/>
              </a:rPr>
              <a:t>Kojima</a:t>
            </a:r>
            <a:r>
              <a:rPr lang="ja-JP" altLang="en-US" sz="2400" dirty="0">
                <a:ea typeface="HG丸ｺﾞｼｯｸM-PRO" pitchFamily="50" charset="-128"/>
              </a:rPr>
              <a:t>（</a:t>
            </a:r>
            <a:r>
              <a:rPr lang="en-US" altLang="ja-JP" sz="2400" dirty="0"/>
              <a:t>Japan Aviation Electronics</a:t>
            </a:r>
            <a:r>
              <a:rPr lang="ja-JP" altLang="en-US" sz="2400" dirty="0">
                <a:ea typeface="HG丸ｺﾞｼｯｸM-PRO" pitchFamily="50" charset="-128"/>
              </a:rPr>
              <a:t>）：</a:t>
            </a:r>
            <a:r>
              <a:rPr lang="en-US" altLang="ja-JP" sz="2400" dirty="0">
                <a:ea typeface="HG丸ｺﾞｼｯｸM-PRO" pitchFamily="50" charset="-128"/>
              </a:rPr>
              <a:t>Developed</a:t>
            </a:r>
            <a:r>
              <a:rPr lang="ja-JP" altLang="en-US" sz="2400" dirty="0">
                <a:ea typeface="HG丸ｺﾞｼｯｸM-PRO" pitchFamily="50" charset="-128"/>
              </a:rPr>
              <a:t> </a:t>
            </a:r>
            <a:r>
              <a:rPr lang="en-US" altLang="ja-JP" sz="2400" dirty="0">
                <a:ea typeface="HG丸ｺﾞｼｯｸM-PRO" pitchFamily="50" charset="-128"/>
              </a:rPr>
              <a:t>controller for H2 Rocket</a:t>
            </a:r>
            <a:endParaRPr lang="ja-JP" altLang="en-US" sz="2400" dirty="0">
              <a:solidFill>
                <a:srgbClr val="0000CC"/>
              </a:solidFill>
              <a:ea typeface="HG丸ｺﾞｼｯｸM-PRO" pitchFamily="50" charset="-128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altLang="ja-JP" sz="20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18" name="Picture 2" descr="http://blogs.c.yimg.jp/res/blog-71-de/crazy_tombo/folder/967614/60/47530260/img_1?13782968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88" y="5218503"/>
            <a:ext cx="2061108" cy="1382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4" descr="http://221616.com/corism/articles/0000059060/crsm000000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5161076"/>
            <a:ext cx="2160332" cy="144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6" descr="https://www.mhi.co.jp/products/category/__icsFiles/artimage/2009/09/03/cj_pd_ca_re/2_h2b_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7737" y="5157192"/>
            <a:ext cx="1864623" cy="148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54FDA5-993A-472D-A0D1-32BC1214ECEA}"/>
              </a:ext>
            </a:extLst>
          </p:cNvPr>
          <p:cNvSpPr txBox="1"/>
          <p:nvPr/>
        </p:nvSpPr>
        <p:spPr>
          <a:xfrm>
            <a:off x="0" y="28146"/>
            <a:ext cx="9144000" cy="707886"/>
          </a:xfrm>
          <a:prstGeom prst="rect">
            <a:avLst/>
          </a:prstGeom>
          <a:solidFill>
            <a:srgbClr val="194F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Alumni of faculty of engineering</a:t>
            </a:r>
            <a:endParaRPr kumimoji="1" lang="ja-JP" altLang="en-US" sz="4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671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直線コネクタ 22"/>
          <p:cNvCxnSpPr/>
          <p:nvPr/>
        </p:nvCxnSpPr>
        <p:spPr>
          <a:xfrm>
            <a:off x="3203848" y="1301418"/>
            <a:ext cx="8640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79512" y="2852936"/>
            <a:ext cx="2520280" cy="156966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+mj-lt"/>
                <a:cs typeface="Times New Roman" pitchFamily="18" charset="0"/>
              </a:rPr>
              <a:t>Faculty of Engineering</a:t>
            </a:r>
          </a:p>
          <a:p>
            <a:pPr algn="ctr"/>
            <a:r>
              <a:rPr lang="en-US" altLang="ja-JP" sz="3200" b="1" dirty="0">
                <a:latin typeface="+mj-lt"/>
                <a:cs typeface="Times New Roman" pitchFamily="18" charset="0"/>
              </a:rPr>
              <a:t>(540)</a:t>
            </a:r>
            <a:endParaRPr kumimoji="1" lang="ja-JP" altLang="en-US" sz="32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23928" y="1052736"/>
            <a:ext cx="4104456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+mj-lt"/>
                <a:cs typeface="Times New Roman" pitchFamily="18" charset="0"/>
              </a:rPr>
              <a:t>Mechanical Engineering  (160) </a:t>
            </a:r>
            <a:endParaRPr kumimoji="1" lang="ja-JP" altLang="en-US" sz="2400" b="1" dirty="0">
              <a:latin typeface="+mj-lt"/>
              <a:cs typeface="Times New Roman" pitchFamily="18" charset="0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3203848" y="1301418"/>
            <a:ext cx="0" cy="48747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3203848" y="6165304"/>
            <a:ext cx="8640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3203848" y="4869160"/>
            <a:ext cx="8640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2699792" y="3645024"/>
            <a:ext cx="14401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3203848" y="2348880"/>
            <a:ext cx="8640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923928" y="4268995"/>
            <a:ext cx="4032448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+mj-lt"/>
                <a:cs typeface="Times New Roman" pitchFamily="18" charset="0"/>
              </a:rPr>
              <a:t>Applied Chemistry and Biochemical Engineering  (110) </a:t>
            </a:r>
            <a:endParaRPr kumimoji="1" lang="ja-JP" altLang="en-US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23928" y="1945867"/>
            <a:ext cx="4032448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+mj-lt"/>
                <a:cs typeface="Times New Roman" pitchFamily="18" charset="0"/>
              </a:rPr>
              <a:t>Electrical and Electronic Engineering  (110) </a:t>
            </a:r>
            <a:endParaRPr kumimoji="1" lang="ja-JP" altLang="en-US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23928" y="3208330"/>
            <a:ext cx="4032448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+mj-lt"/>
                <a:cs typeface="Times New Roman" pitchFamily="18" charset="0"/>
              </a:rPr>
              <a:t>Electronics and Materials Science  (110) </a:t>
            </a:r>
            <a:endParaRPr kumimoji="1" lang="ja-JP" altLang="en-US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23928" y="5733256"/>
            <a:ext cx="4032448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+mj-lt"/>
                <a:cs typeface="Times New Roman" pitchFamily="18" charset="0"/>
              </a:rPr>
              <a:t>Mathematical and Systems Engineering  (50) </a:t>
            </a:r>
            <a:endParaRPr kumimoji="1" lang="ja-JP" altLang="en-US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285761-66E9-D990-21D7-EFAE19764505}"/>
              </a:ext>
            </a:extLst>
          </p:cNvPr>
          <p:cNvSpPr txBox="1"/>
          <p:nvPr/>
        </p:nvSpPr>
        <p:spPr>
          <a:xfrm>
            <a:off x="3" y="-19924"/>
            <a:ext cx="9143997" cy="769441"/>
          </a:xfrm>
          <a:prstGeom prst="rect">
            <a:avLst/>
          </a:prstGeom>
          <a:solidFill>
            <a:srgbClr val="194FA5"/>
          </a:solidFill>
        </p:spPr>
        <p:txBody>
          <a:bodyPr wrap="square">
            <a:spAutoFit/>
          </a:bodyPr>
          <a:lstStyle/>
          <a:p>
            <a:pPr algn="ctr"/>
            <a:r>
              <a:rPr lang="en" altLang="ja-JP" sz="4400" b="1" dirty="0">
                <a:solidFill>
                  <a:schemeClr val="bg1"/>
                </a:solidFill>
                <a:latin typeface="+mj-lt"/>
              </a:rPr>
              <a:t>Faculty of Engineering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C1CDD0-8151-4A03-AA98-99D8214C1180}"/>
              </a:ext>
            </a:extLst>
          </p:cNvPr>
          <p:cNvSpPr txBox="1"/>
          <p:nvPr/>
        </p:nvSpPr>
        <p:spPr>
          <a:xfrm>
            <a:off x="152707" y="5563979"/>
            <a:ext cx="3024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170 professors</a:t>
            </a:r>
          </a:p>
          <a:p>
            <a:r>
              <a:rPr lang="en-US" altLang="ja-JP" sz="3200" dirty="0"/>
              <a:t>40 technical staff</a:t>
            </a:r>
          </a:p>
        </p:txBody>
      </p:sp>
    </p:spTree>
    <p:extLst>
      <p:ext uri="{BB962C8B-B14F-4D97-AF65-F5344CB8AC3E}">
        <p14:creationId xmlns:p14="http://schemas.microsoft.com/office/powerpoint/2010/main" val="115029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直線コネクタ 22"/>
          <p:cNvCxnSpPr/>
          <p:nvPr/>
        </p:nvCxnSpPr>
        <p:spPr>
          <a:xfrm>
            <a:off x="3419872" y="1269201"/>
            <a:ext cx="8640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4283968" y="1043327"/>
            <a:ext cx="4032448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+mj-lt"/>
                <a:cs typeface="Times New Roman" pitchFamily="18" charset="0"/>
              </a:rPr>
              <a:t> Mechanical Engineering  (98) </a:t>
            </a:r>
            <a:endParaRPr kumimoji="1" lang="ja-JP" altLang="en-US" sz="2400" b="1" dirty="0">
              <a:latin typeface="+mj-lt"/>
              <a:cs typeface="Times New Roman" pitchFamily="18" charset="0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3419872" y="1247429"/>
            <a:ext cx="0" cy="51125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3419872" y="6342419"/>
            <a:ext cx="8640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3419872" y="5262299"/>
            <a:ext cx="8640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2771800" y="3750131"/>
            <a:ext cx="6480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3419872" y="2165955"/>
            <a:ext cx="8640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283968" y="3815820"/>
            <a:ext cx="4104456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+mj-lt"/>
                <a:cs typeface="Times New Roman" pitchFamily="18" charset="0"/>
              </a:rPr>
              <a:t>Applied Chemistry and Biochemical Engineering  (63) </a:t>
            </a:r>
            <a:endParaRPr kumimoji="1" lang="ja-JP" altLang="en-US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83968" y="1721270"/>
            <a:ext cx="3888432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+mj-lt"/>
                <a:cs typeface="Times New Roman" pitchFamily="18" charset="0"/>
              </a:rPr>
              <a:t>Electrical and Electronic Engineering  (63) </a:t>
            </a:r>
            <a:endParaRPr kumimoji="1" lang="ja-JP" altLang="en-US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83968" y="2768545"/>
            <a:ext cx="3888432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+mj-lt"/>
                <a:cs typeface="Times New Roman" pitchFamily="18" charset="0"/>
              </a:rPr>
              <a:t>Electronics and Materials Science  (66) </a:t>
            </a:r>
            <a:endParaRPr kumimoji="1" lang="ja-JP" altLang="en-US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83968" y="4863095"/>
            <a:ext cx="3888432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+mj-lt"/>
                <a:cs typeface="Times New Roman" pitchFamily="18" charset="0"/>
              </a:rPr>
              <a:t>Mathematical and Systems Engineering  (24) </a:t>
            </a:r>
            <a:endParaRPr kumimoji="1" lang="ja-JP" altLang="en-US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283968" y="5910371"/>
            <a:ext cx="3888432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+mj-lt"/>
                <a:cs typeface="Times New Roman" pitchFamily="18" charset="0"/>
              </a:rPr>
              <a:t>Management of Business Development  (8) </a:t>
            </a:r>
            <a:endParaRPr kumimoji="1" lang="ja-JP" altLang="en-US" sz="2400" b="1" dirty="0">
              <a:latin typeface="+mj-lt"/>
              <a:cs typeface="Times New Roman" pitchFamily="18" charset="0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3419872" y="3174067"/>
            <a:ext cx="8640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419872" y="4254187"/>
            <a:ext cx="8640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04038BF-FF31-748D-9A9D-866ADB896451}"/>
              </a:ext>
            </a:extLst>
          </p:cNvPr>
          <p:cNvSpPr txBox="1"/>
          <p:nvPr/>
        </p:nvSpPr>
        <p:spPr>
          <a:xfrm>
            <a:off x="0" y="-27384"/>
            <a:ext cx="9361037" cy="1015663"/>
          </a:xfrm>
          <a:prstGeom prst="rect">
            <a:avLst/>
          </a:prstGeom>
          <a:solidFill>
            <a:srgbClr val="194FA5"/>
          </a:solidFill>
        </p:spPr>
        <p:txBody>
          <a:bodyPr wrap="square">
            <a:spAutoFit/>
          </a:bodyPr>
          <a:lstStyle/>
          <a:p>
            <a:pPr algn="ctr"/>
            <a:r>
              <a:rPr lang="en" altLang="ja-JP" sz="3000" b="1" i="0" u="none" strike="noStrike" dirty="0">
                <a:solidFill>
                  <a:schemeClr val="bg1"/>
                </a:solidFill>
                <a:effectLst/>
                <a:latin typeface="+mj-lt"/>
              </a:rPr>
              <a:t>Graduate School of </a:t>
            </a:r>
          </a:p>
          <a:p>
            <a:pPr algn="ctr"/>
            <a:r>
              <a:rPr lang="en" altLang="ja-JP" sz="3000" b="1" i="0" u="none" strike="noStrike" dirty="0">
                <a:solidFill>
                  <a:schemeClr val="bg1"/>
                </a:solidFill>
                <a:effectLst/>
                <a:latin typeface="+mj-lt"/>
              </a:rPr>
              <a:t>Integrated Science and Technology</a:t>
            </a:r>
            <a:endParaRPr lang="ja-JP" altLang="en-US" sz="3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7544" y="3052117"/>
            <a:ext cx="2520280" cy="138499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latin typeface="+mj-lt"/>
                <a:cs typeface="Times New Roman" pitchFamily="18" charset="0"/>
              </a:rPr>
              <a:t>Master’s </a:t>
            </a:r>
            <a:r>
              <a:rPr lang="en-US" altLang="ja-JP" sz="2800" b="1" dirty="0">
                <a:latin typeface="+mj-lt"/>
                <a:cs typeface="Times New Roman" pitchFamily="18" charset="0"/>
              </a:rPr>
              <a:t>Program</a:t>
            </a:r>
            <a:endParaRPr kumimoji="1" lang="en-US" altLang="ja-JP" sz="2800" b="1" dirty="0">
              <a:latin typeface="+mj-lt"/>
              <a:cs typeface="Times New Roman" pitchFamily="18" charset="0"/>
            </a:endParaRPr>
          </a:p>
          <a:p>
            <a:pPr algn="ctr"/>
            <a:r>
              <a:rPr lang="en-US" altLang="ja-JP" sz="2800" b="1" dirty="0">
                <a:latin typeface="+mj-lt"/>
                <a:cs typeface="Times New Roman" pitchFamily="18" charset="0"/>
              </a:rPr>
              <a:t>(322)</a:t>
            </a:r>
            <a:endParaRPr kumimoji="1" lang="ja-JP" altLang="en-US" sz="2800" b="1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958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83568" y="1556792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altLang="ja-JP" sz="3600" dirty="0">
                <a:latin typeface="+mj-lt"/>
                <a:cs typeface="Times New Roman" pitchFamily="18" charset="0"/>
              </a:rPr>
              <a:t>1. Engineers with </a:t>
            </a:r>
            <a:r>
              <a:rPr lang="en-US" altLang="ja-JP" sz="3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specialized knowledge</a:t>
            </a:r>
          </a:p>
          <a:p>
            <a:pPr marL="742950" indent="-742950"/>
            <a:r>
              <a:rPr lang="en-US" altLang="ja-JP" sz="3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    and skills</a:t>
            </a:r>
            <a:endParaRPr kumimoji="1" lang="en-US" altLang="ja-JP" sz="36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endParaRPr lang="en-US" altLang="ja-JP" sz="3600" dirty="0">
              <a:latin typeface="+mj-lt"/>
              <a:cs typeface="Times New Roman" pitchFamily="18" charset="0"/>
            </a:endParaRPr>
          </a:p>
          <a:p>
            <a:r>
              <a:rPr lang="en-US" altLang="ja-JP" sz="3600" dirty="0">
                <a:latin typeface="+mj-lt"/>
                <a:cs typeface="Times New Roman" pitchFamily="18" charset="0"/>
              </a:rPr>
              <a:t>2. Engineers with </a:t>
            </a:r>
            <a:r>
              <a:rPr lang="en-US" altLang="ja-JP" sz="3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manufacturing spirit and</a:t>
            </a:r>
          </a:p>
          <a:p>
            <a:r>
              <a:rPr lang="en-US" altLang="ja-JP" sz="3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    techniques</a:t>
            </a:r>
          </a:p>
          <a:p>
            <a:endParaRPr lang="en-US" altLang="ja-JP" sz="3600" dirty="0">
              <a:latin typeface="+mj-lt"/>
              <a:cs typeface="Times New Roman" pitchFamily="18" charset="0"/>
            </a:endParaRPr>
          </a:p>
          <a:p>
            <a:r>
              <a:rPr kumimoji="1" lang="en-US" altLang="ja-JP" sz="3600" dirty="0">
                <a:latin typeface="+mj-lt"/>
                <a:cs typeface="Times New Roman" pitchFamily="18" charset="0"/>
              </a:rPr>
              <a:t>3.</a:t>
            </a:r>
            <a:r>
              <a:rPr lang="en-US" altLang="ja-JP" sz="3600" dirty="0">
                <a:latin typeface="+mj-lt"/>
                <a:cs typeface="Times New Roman" pitchFamily="18" charset="0"/>
              </a:rPr>
              <a:t> Engineers with </a:t>
            </a:r>
            <a:r>
              <a:rPr lang="en-US" altLang="ja-JP" sz="3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global spirit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194F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Goal of education in engineering field</a:t>
            </a:r>
          </a:p>
        </p:txBody>
      </p:sp>
    </p:spTree>
    <p:extLst>
      <p:ext uri="{BB962C8B-B14F-4D97-AF65-F5344CB8AC3E}">
        <p14:creationId xmlns:p14="http://schemas.microsoft.com/office/powerpoint/2010/main" val="2074838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734890"/>
            <a:ext cx="9268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err="1">
                <a:latin typeface="ShinGoPro-Medium"/>
              </a:rPr>
              <a:t>Monozukuri</a:t>
            </a:r>
            <a:r>
              <a:rPr lang="en-US" altLang="ja-JP" sz="2000" dirty="0">
                <a:latin typeface="ShinGoPro-Medium"/>
              </a:rPr>
              <a:t> training is done to the </a:t>
            </a:r>
            <a:r>
              <a:rPr lang="en-US" altLang="ja-JP" dirty="0">
                <a:latin typeface="ShinGoPro-Medium"/>
              </a:rPr>
              <a:t>first-year</a:t>
            </a:r>
            <a:r>
              <a:rPr lang="en-US" altLang="ja-JP" sz="2000" dirty="0">
                <a:latin typeface="ShinGoPro-Medium"/>
              </a:rPr>
              <a:t> students in all departments for one year.</a:t>
            </a:r>
            <a:endParaRPr lang="ja-JP" altLang="en-US" sz="2000" dirty="0"/>
          </a:p>
        </p:txBody>
      </p:sp>
      <p:sp>
        <p:nvSpPr>
          <p:cNvPr id="6" name="正方形/長方形 5"/>
          <p:cNvSpPr/>
          <p:nvPr/>
        </p:nvSpPr>
        <p:spPr>
          <a:xfrm>
            <a:off x="443886" y="1141655"/>
            <a:ext cx="8256227" cy="646331"/>
          </a:xfrm>
          <a:prstGeom prst="rect">
            <a:avLst/>
          </a:prstGeom>
          <a:solidFill>
            <a:srgbClr val="3399FF"/>
          </a:solidFill>
        </p:spPr>
        <p:txBody>
          <a:bodyPr wrap="none" lIns="792000" rIns="79200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ShinGoPro-Medium"/>
              </a:rPr>
              <a:t>《first semester》 </a:t>
            </a:r>
            <a:r>
              <a:rPr lang="en-US" altLang="ja-JP" dirty="0">
                <a:solidFill>
                  <a:schemeClr val="bg1"/>
                </a:solidFill>
              </a:rPr>
              <a:t>Introduction to Manufacturing Techniques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《second semester》 Technical Application for Creative Manufacturing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00419" y="1936802"/>
            <a:ext cx="800219" cy="1158330"/>
          </a:xfrm>
          <a:prstGeom prst="rect">
            <a:avLst/>
          </a:prstGeom>
        </p:spPr>
        <p:txBody>
          <a:bodyPr vert="eaVert" wrap="none" anchor="ctr">
            <a:spAutoFit/>
          </a:bodyPr>
          <a:lstStyle/>
          <a:p>
            <a:r>
              <a:rPr lang="en-US" altLang="ja-JP" sz="4000" dirty="0">
                <a:solidFill>
                  <a:srgbClr val="00B3FF"/>
                </a:solidFill>
                <a:latin typeface="ShinGoPro-Ultra"/>
              </a:rPr>
              <a:t>learn</a:t>
            </a:r>
            <a:endParaRPr lang="ja-JP" altLang="en-US" sz="4000" dirty="0"/>
          </a:p>
        </p:txBody>
      </p:sp>
      <p:sp>
        <p:nvSpPr>
          <p:cNvPr id="8" name="正方形/長方形 7"/>
          <p:cNvSpPr/>
          <p:nvPr/>
        </p:nvSpPr>
        <p:spPr>
          <a:xfrm>
            <a:off x="3081650" y="1936802"/>
            <a:ext cx="800219" cy="1218732"/>
          </a:xfrm>
          <a:prstGeom prst="rect">
            <a:avLst/>
          </a:prstGeom>
        </p:spPr>
        <p:txBody>
          <a:bodyPr vert="eaVert" wrap="none" anchor="ctr">
            <a:spAutoFit/>
          </a:bodyPr>
          <a:lstStyle/>
          <a:p>
            <a:r>
              <a:rPr lang="en-US" altLang="ja-JP" sz="4000" dirty="0">
                <a:solidFill>
                  <a:srgbClr val="00B3FF"/>
                </a:solidFill>
                <a:latin typeface="ShinGoPro-Ultra"/>
              </a:rPr>
              <a:t>make</a:t>
            </a:r>
            <a:endParaRPr lang="ja-JP" altLang="en-US" sz="4000" dirty="0"/>
          </a:p>
        </p:txBody>
      </p:sp>
      <p:sp>
        <p:nvSpPr>
          <p:cNvPr id="9" name="正方形/長方形 8"/>
          <p:cNvSpPr/>
          <p:nvPr/>
        </p:nvSpPr>
        <p:spPr>
          <a:xfrm>
            <a:off x="5947087" y="1936802"/>
            <a:ext cx="800219" cy="1397819"/>
          </a:xfrm>
          <a:prstGeom prst="rect">
            <a:avLst/>
          </a:prstGeom>
        </p:spPr>
        <p:txBody>
          <a:bodyPr vert="eaVert" wrap="none" anchor="ctr">
            <a:spAutoFit/>
          </a:bodyPr>
          <a:lstStyle/>
          <a:p>
            <a:r>
              <a:rPr lang="en-US" altLang="ja-JP" sz="4000" dirty="0">
                <a:solidFill>
                  <a:srgbClr val="00B3FF"/>
                </a:solidFill>
                <a:latin typeface="ShinGoPro-Ultra"/>
              </a:rPr>
              <a:t>create</a:t>
            </a:r>
            <a:endParaRPr lang="ja-JP" altLang="en-US" sz="40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1" y="1936802"/>
            <a:ext cx="2160000" cy="143991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1" y="3608904"/>
            <a:ext cx="2160000" cy="143758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71"/>
          <a:stretch/>
        </p:blipFill>
        <p:spPr>
          <a:xfrm>
            <a:off x="3765028" y="1936802"/>
            <a:ext cx="2160000" cy="144300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15"/>
          <a:stretch/>
        </p:blipFill>
        <p:spPr>
          <a:xfrm>
            <a:off x="3765028" y="3606110"/>
            <a:ext cx="2160000" cy="144037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464" y="1936802"/>
            <a:ext cx="2160000" cy="143768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464" y="3609755"/>
            <a:ext cx="2160000" cy="1436734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6E03541-9A44-454A-B38B-78C909BB5FE3}"/>
              </a:ext>
            </a:extLst>
          </p:cNvPr>
          <p:cNvSpPr/>
          <p:nvPr/>
        </p:nvSpPr>
        <p:spPr>
          <a:xfrm>
            <a:off x="183460" y="5046489"/>
            <a:ext cx="28981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Students learn the basic knowledge necessary for </a:t>
            </a:r>
            <a:r>
              <a:rPr lang="en-US" altLang="ja-JP" sz="2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Monozukuri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such as digital circuits and programming.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5ABA19C-9396-124F-B59A-428749506049}"/>
              </a:ext>
            </a:extLst>
          </p:cNvPr>
          <p:cNvSpPr/>
          <p:nvPr/>
        </p:nvSpPr>
        <p:spPr>
          <a:xfrm>
            <a:off x="3566809" y="5046489"/>
            <a:ext cx="25861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Each student builds a three-wheeled autonomous robot controlled by a microcomputer.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013AC23-F6DD-CC48-8C54-7F7EE812D3E3}"/>
              </a:ext>
            </a:extLst>
          </p:cNvPr>
          <p:cNvSpPr/>
          <p:nvPr/>
        </p:nvSpPr>
        <p:spPr>
          <a:xfrm>
            <a:off x="6606578" y="5054625"/>
            <a:ext cx="25353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Students collaborate in a group to create a robot to complete a contest mission.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A1003CD-B558-4670-8860-86402EA9CC87}"/>
              </a:ext>
            </a:extLst>
          </p:cNvPr>
          <p:cNvSpPr txBox="1"/>
          <p:nvPr/>
        </p:nvSpPr>
        <p:spPr>
          <a:xfrm>
            <a:off x="0" y="758"/>
            <a:ext cx="9144000" cy="707886"/>
          </a:xfrm>
          <a:prstGeom prst="rect">
            <a:avLst/>
          </a:prstGeom>
          <a:solidFill>
            <a:srgbClr val="194F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Monozukuri</a:t>
            </a:r>
            <a:r>
              <a:rPr lang="ja-JP" altLang="en-US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ja-JP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training</a:t>
            </a:r>
            <a:r>
              <a:rPr lang="ja-JP" altLang="en-US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ja-JP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for 1</a:t>
            </a:r>
            <a:r>
              <a:rPr lang="en-US" altLang="ja-JP" sz="4000" b="1" baseline="30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st</a:t>
            </a:r>
            <a:r>
              <a:rPr lang="en-US" altLang="ja-JP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year students</a:t>
            </a:r>
          </a:p>
        </p:txBody>
      </p:sp>
    </p:spTree>
    <p:extLst>
      <p:ext uri="{BB962C8B-B14F-4D97-AF65-F5344CB8AC3E}">
        <p14:creationId xmlns:p14="http://schemas.microsoft.com/office/powerpoint/2010/main" val="3174998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463" y="828892"/>
            <a:ext cx="3623192" cy="270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0" y="3891626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  <a:cs typeface="Times New Roman" panose="02020603050405020304" pitchFamily="18" charset="0"/>
              </a:rPr>
              <a:t>A lot of machines in machine</a:t>
            </a:r>
            <a:r>
              <a:rPr kumimoji="1" lang="ja-JP" alt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>
                <a:latin typeface="+mj-lt"/>
                <a:cs typeface="Times New Roman" panose="02020603050405020304" pitchFamily="18" charset="0"/>
              </a:rPr>
              <a:t>shop</a:t>
            </a:r>
            <a:endParaRPr kumimoji="1" lang="ja-JP" altLang="en-U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2877" y="3717032"/>
            <a:ext cx="365677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924418" y="5445224"/>
            <a:ext cx="4044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  <a:cs typeface="Times New Roman" panose="02020603050405020304" pitchFamily="18" charset="0"/>
              </a:rPr>
              <a:t>Machine shop practice of </a:t>
            </a:r>
          </a:p>
          <a:p>
            <a:pPr algn="ctr"/>
            <a:r>
              <a:rPr kumimoji="1" lang="en-US" altLang="ja-JP" sz="2400" dirty="0">
                <a:latin typeface="+mj-lt"/>
                <a:cs typeface="Times New Roman" panose="02020603050405020304" pitchFamily="18" charset="0"/>
              </a:rPr>
              <a:t>undergraduate students</a:t>
            </a:r>
            <a:endParaRPr kumimoji="1" lang="ja-JP" altLang="en-U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10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826980"/>
            <a:ext cx="3815759" cy="285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1403648" y="81498"/>
            <a:ext cx="61166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3600" dirty="0">
                <a:latin typeface="+mj-lt"/>
                <a:cs typeface="Times New Roman" pitchFamily="18" charset="0"/>
              </a:rPr>
              <a:t>Center for Creative Engineers</a:t>
            </a:r>
            <a:endParaRPr lang="ja-JP" altLang="en-US" sz="36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52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7271B4C-9079-4DAE-8D71-47227387A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1" t="27951" r="16331" b="31031"/>
          <a:stretch/>
        </p:blipFill>
        <p:spPr>
          <a:xfrm>
            <a:off x="219488" y="3789688"/>
            <a:ext cx="4301587" cy="2998717"/>
          </a:xfrm>
          <a:prstGeom prst="rect">
            <a:avLst/>
          </a:prstGeom>
        </p:spPr>
      </p:pic>
      <p:pic>
        <p:nvPicPr>
          <p:cNvPr id="26627" name="Picture 11" descr="C:\Users\fukuta\AppData\Local\Temp\TF 記念写真２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4600" y="3875088"/>
            <a:ext cx="374967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00025" y="83261"/>
            <a:ext cx="4275138" cy="868362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eaLnBrk="1" hangingPunct="1"/>
            <a:r>
              <a:rPr lang="en-US" altLang="ja-JP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Shizuoka University Motors</a:t>
            </a:r>
            <a:br>
              <a:rPr lang="en-US" altLang="ja-JP" sz="2800" b="1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ja-JP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　</a:t>
            </a:r>
            <a:r>
              <a:rPr lang="en-US" altLang="ja-JP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Formula competition </a:t>
            </a:r>
            <a:endParaRPr lang="ja-JP" altLang="en-US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5040313" y="116632"/>
            <a:ext cx="3752651" cy="8146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28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Human-powered </a:t>
            </a:r>
          </a:p>
          <a:p>
            <a:pPr algn="ctr"/>
            <a:r>
              <a:rPr lang="en-US" altLang="ja-JP" sz="28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airplane race</a:t>
            </a:r>
            <a:endParaRPr lang="ja-JP" altLang="en-US" sz="2800" b="1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4760913" y="330200"/>
            <a:ext cx="0" cy="63119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6631" name="Rectangle 9"/>
          <p:cNvSpPr>
            <a:spLocks noChangeArrowheads="1"/>
          </p:cNvSpPr>
          <p:nvPr/>
        </p:nvSpPr>
        <p:spPr bwMode="auto">
          <a:xfrm>
            <a:off x="539552" y="6374629"/>
            <a:ext cx="24413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http://sum-fsae.com/</a:t>
            </a:r>
          </a:p>
        </p:txBody>
      </p:sp>
      <p:sp>
        <p:nvSpPr>
          <p:cNvPr id="26632" name="Rectangle 10"/>
          <p:cNvSpPr>
            <a:spLocks noChangeArrowheads="1"/>
          </p:cNvSpPr>
          <p:nvPr/>
        </p:nvSpPr>
        <p:spPr bwMode="auto">
          <a:xfrm>
            <a:off x="5895975" y="6351588"/>
            <a:ext cx="2216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>
                <a:solidFill>
                  <a:schemeClr val="bg1"/>
                </a:solidFill>
              </a:rPr>
              <a:t>http://suac.under.jp/</a:t>
            </a:r>
          </a:p>
        </p:txBody>
      </p:sp>
      <p:pic>
        <p:nvPicPr>
          <p:cNvPr id="26633" name="Picture 12" descr="C:\Users\fukuta\AppData\Local\Temp\1105201821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313" y="1019175"/>
            <a:ext cx="374967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4D9F0AE-95A9-484D-976E-640E4632B1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12"/>
          <a:stretch/>
        </p:blipFill>
        <p:spPr>
          <a:xfrm>
            <a:off x="228625" y="1034039"/>
            <a:ext cx="4301588" cy="262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363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C360C2EC-46BD-4750-8936-FF2254A27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635" y="1151453"/>
            <a:ext cx="2214222" cy="26375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36512" y="-99392"/>
            <a:ext cx="9180512" cy="980728"/>
          </a:xfrm>
          <a:solidFill>
            <a:srgbClr val="194FA5"/>
          </a:solidFill>
        </p:spPr>
        <p:txBody>
          <a:bodyPr>
            <a:no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cs typeface="Times New Roman" pitchFamily="18" charset="0"/>
              </a:rPr>
              <a:t>Self-introduction</a:t>
            </a:r>
            <a:endParaRPr kumimoji="1" lang="ja-JP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6C85733-615F-4E12-BFB9-23846EB07D11}"/>
              </a:ext>
            </a:extLst>
          </p:cNvPr>
          <p:cNvSpPr/>
          <p:nvPr/>
        </p:nvSpPr>
        <p:spPr>
          <a:xfrm>
            <a:off x="251520" y="1151453"/>
            <a:ext cx="77079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/>
              <a:t>Mitsuhiro Fukuta,</a:t>
            </a:r>
          </a:p>
          <a:p>
            <a:r>
              <a:rPr lang="en-US" altLang="ja-JP" sz="2800" dirty="0"/>
              <a:t>      Ph.D. (Kyoto university, 1995)</a:t>
            </a:r>
          </a:p>
          <a:p>
            <a:r>
              <a:rPr lang="en-US" altLang="ja-JP" sz="2400" dirty="0"/>
              <a:t> Dean, Faculty of Engineering, Shizuoka University</a:t>
            </a:r>
          </a:p>
          <a:p>
            <a:r>
              <a:rPr lang="en-US" altLang="ja-JP" sz="2400" dirty="0"/>
              <a:t> Audit &amp; Supervisory Board Member of SUZUKI motor corp. </a:t>
            </a:r>
          </a:p>
          <a:p>
            <a:endParaRPr lang="en-US" altLang="ja-JP" sz="2400" dirty="0"/>
          </a:p>
          <a:p>
            <a:r>
              <a:rPr lang="en-US" altLang="ja-JP" sz="2800" dirty="0"/>
              <a:t>My major</a:t>
            </a:r>
          </a:p>
          <a:p>
            <a:r>
              <a:rPr lang="en-US" altLang="ja-JP" sz="2400" dirty="0"/>
              <a:t>  Mechanical Engineering</a:t>
            </a:r>
          </a:p>
          <a:p>
            <a:r>
              <a:rPr lang="en-US" altLang="ja-JP" sz="2400" dirty="0"/>
              <a:t>    Fluid Engineering, Fluid machinery</a:t>
            </a:r>
          </a:p>
          <a:p>
            <a:endParaRPr lang="en-US" altLang="ja-JP" sz="2400" dirty="0"/>
          </a:p>
          <a:p>
            <a:pPr lvl="0"/>
            <a:r>
              <a:rPr lang="en-US" altLang="ja-JP" sz="2800" dirty="0">
                <a:solidFill>
                  <a:prstClr val="black"/>
                </a:solidFill>
              </a:rPr>
              <a:t>My research field</a:t>
            </a:r>
          </a:p>
          <a:p>
            <a:pPr marL="268288"/>
            <a:r>
              <a:rPr lang="en-US" altLang="ja-JP" sz="2400" dirty="0"/>
              <a:t>Refrigerant Compressor </a:t>
            </a:r>
          </a:p>
          <a:p>
            <a:pPr marL="268288"/>
            <a:r>
              <a:rPr lang="en-US" altLang="ja-JP" sz="2400" dirty="0"/>
              <a:t>Instrumentation in refrigeration cycle</a:t>
            </a:r>
          </a:p>
          <a:p>
            <a:pPr marL="268288"/>
            <a:r>
              <a:rPr lang="en-US" altLang="ja-JP" sz="2400" dirty="0"/>
              <a:t>Development of new refrigeration system with low GWP refrigerant</a:t>
            </a:r>
          </a:p>
        </p:txBody>
      </p:sp>
    </p:spTree>
    <p:extLst>
      <p:ext uri="{BB962C8B-B14F-4D97-AF65-F5344CB8AC3E}">
        <p14:creationId xmlns:p14="http://schemas.microsoft.com/office/powerpoint/2010/main" val="2484284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外観">
            <a:extLst>
              <a:ext uri="{FF2B5EF4-FFF2-40B4-BE49-F238E27FC236}">
                <a16:creationId xmlns:a16="http://schemas.microsoft.com/office/drawing/2014/main" id="{7F33F890-EBA2-961A-FCC6-196D470F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5" y="3429000"/>
            <a:ext cx="3149600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ものづくり人材育成センター">
            <a:extLst>
              <a:ext uri="{FF2B5EF4-FFF2-40B4-BE49-F238E27FC236}">
                <a16:creationId xmlns:a16="http://schemas.microsoft.com/office/drawing/2014/main" id="{443AB804-E152-C6E6-8097-07A59E452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57" y="3618499"/>
            <a:ext cx="2915816" cy="23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8BD215-D917-86DB-7702-65C2BA8C6550}"/>
              </a:ext>
            </a:extLst>
          </p:cNvPr>
          <p:cNvSpPr txBox="1"/>
          <p:nvPr/>
        </p:nvSpPr>
        <p:spPr>
          <a:xfrm>
            <a:off x="251676" y="908455"/>
            <a:ext cx="350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194FA5"/>
                </a:solidFill>
              </a:rPr>
              <a:t>S-Port (Student Port)</a:t>
            </a:r>
            <a:endParaRPr kumimoji="1" lang="ja-JP" altLang="en-US" sz="2400" b="1" dirty="0">
              <a:solidFill>
                <a:srgbClr val="194FA5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C3A1BC-AF21-CC45-6DE1-8A150A6528C4}"/>
              </a:ext>
            </a:extLst>
          </p:cNvPr>
          <p:cNvSpPr txBox="1"/>
          <p:nvPr/>
        </p:nvSpPr>
        <p:spPr>
          <a:xfrm>
            <a:off x="189045" y="5445368"/>
            <a:ext cx="2259052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altLang="ja-JP" sz="2400" b="1" dirty="0">
                <a:solidFill>
                  <a:srgbClr val="194FA5"/>
                </a:solidFill>
              </a:rPr>
              <a:t>Research Institute of Electronics</a:t>
            </a:r>
            <a:endParaRPr kumimoji="1" lang="ja-JP" altLang="en-US" sz="2400" b="1" dirty="0">
              <a:solidFill>
                <a:srgbClr val="194FA5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4CFC799-B5B4-9BAD-E366-1780EC6F2F72}"/>
              </a:ext>
            </a:extLst>
          </p:cNvPr>
          <p:cNvSpPr txBox="1"/>
          <p:nvPr/>
        </p:nvSpPr>
        <p:spPr>
          <a:xfrm>
            <a:off x="3758744" y="448223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194FA5"/>
                </a:solidFill>
              </a:rPr>
              <a:t>Cafeteria</a:t>
            </a:r>
            <a:endParaRPr kumimoji="1" lang="ja-JP" altLang="en-US" sz="2400" b="1" dirty="0">
              <a:solidFill>
                <a:srgbClr val="194FA5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7D6CB66-A967-316B-1CEB-2F7235CE88BB}"/>
              </a:ext>
            </a:extLst>
          </p:cNvPr>
          <p:cNvSpPr txBox="1"/>
          <p:nvPr/>
        </p:nvSpPr>
        <p:spPr>
          <a:xfrm>
            <a:off x="6423023" y="5954917"/>
            <a:ext cx="2330884" cy="71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80"/>
              </a:lnSpc>
            </a:pPr>
            <a:r>
              <a:rPr kumimoji="1" lang="en-US" altLang="ja-JP" sz="2400" b="1" dirty="0">
                <a:solidFill>
                  <a:srgbClr val="194FA5"/>
                </a:solidFill>
              </a:rPr>
              <a:t>Manufacturing Center</a:t>
            </a:r>
            <a:endParaRPr kumimoji="1" lang="ja-JP" altLang="en-US" sz="2400" b="1" dirty="0">
              <a:solidFill>
                <a:srgbClr val="194FA5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AE6F9B6-D82B-3D92-101E-24F0934AC75F}"/>
              </a:ext>
            </a:extLst>
          </p:cNvPr>
          <p:cNvSpPr txBox="1"/>
          <p:nvPr/>
        </p:nvSpPr>
        <p:spPr>
          <a:xfrm>
            <a:off x="5666939" y="82327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194FA5"/>
                </a:solidFill>
              </a:rPr>
              <a:t>Library</a:t>
            </a:r>
            <a:endParaRPr kumimoji="1" lang="ja-JP" altLang="en-US" sz="2400" b="1" dirty="0">
              <a:solidFill>
                <a:srgbClr val="194FA5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BB3E51D-B5CE-4CA1-A035-850F7B8BA28D}"/>
              </a:ext>
            </a:extLst>
          </p:cNvPr>
          <p:cNvSpPr txBox="1"/>
          <p:nvPr/>
        </p:nvSpPr>
        <p:spPr>
          <a:xfrm>
            <a:off x="0" y="28146"/>
            <a:ext cx="9144000" cy="720080"/>
          </a:xfrm>
          <a:prstGeom prst="rect">
            <a:avLst/>
          </a:prstGeom>
          <a:solidFill>
            <a:srgbClr val="194F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Facilities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A6E7173-6EBD-44B6-9446-F7D024949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730" y="4909050"/>
            <a:ext cx="2609328" cy="174088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577" y="1530350"/>
            <a:ext cx="4817820" cy="1737935"/>
          </a:xfrm>
          <a:prstGeom prst="rect">
            <a:avLst/>
          </a:prstGeom>
        </p:spPr>
      </p:pic>
      <p:pic>
        <p:nvPicPr>
          <p:cNvPr id="16" name="図 1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123" y="1267519"/>
            <a:ext cx="3618170" cy="21375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1632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正方形/長方形 1"/>
          <p:cNvSpPr>
            <a:spLocks noChangeArrowheads="1"/>
          </p:cNvSpPr>
          <p:nvPr/>
        </p:nvSpPr>
        <p:spPr bwMode="auto">
          <a:xfrm>
            <a:off x="83123" y="260648"/>
            <a:ext cx="8986838" cy="5847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  <a:latin typeface="+mj-lt"/>
                <a:ea typeface="ＭＳ ゴシック" pitchFamily="49" charset="-128"/>
                <a:cs typeface="Times New Roman" panose="02020603050405020304" pitchFamily="18" charset="0"/>
              </a:rPr>
              <a:t> Dormitory for foreign students</a:t>
            </a:r>
            <a:r>
              <a:rPr lang="ja-JP" altLang="en-US" sz="3200" dirty="0">
                <a:solidFill>
                  <a:schemeClr val="bg1"/>
                </a:solidFill>
                <a:latin typeface="+mj-lt"/>
                <a:ea typeface="ＭＳ ゴシック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3200" dirty="0">
                <a:solidFill>
                  <a:schemeClr val="bg1"/>
                </a:solidFill>
                <a:latin typeface="+mj-lt"/>
                <a:ea typeface="ＭＳ ゴシック" pitchFamily="49" charset="-128"/>
                <a:cs typeface="Times New Roman" panose="02020603050405020304" pitchFamily="18" charset="0"/>
              </a:rPr>
              <a:t>in Hamamatsu</a:t>
            </a:r>
            <a:endParaRPr lang="ja-JP" altLang="en-US" sz="3200" dirty="0">
              <a:solidFill>
                <a:schemeClr val="bg1"/>
              </a:solidFill>
              <a:latin typeface="+mj-lt"/>
              <a:ea typeface="ＭＳ ゴシック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8675" name="Picture 2" descr="http://www.shizuoka.ac.jp/campuslife/dormitory/images/photo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31826"/>
            <a:ext cx="37687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図 3" descr="あけぼの寮　CIMG3025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804" y="1412776"/>
            <a:ext cx="2562225" cy="38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図 4" descr="あけぼの寮　CIMG3021.JPG"/>
          <p:cNvPicPr>
            <a:picLocks noGrp="1" noChangeAspect="1"/>
          </p:cNvPicPr>
          <p:nvPr isPhoto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7816" y="1423888"/>
            <a:ext cx="2562225" cy="38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755576" y="573325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latin typeface="+mj-lt"/>
                <a:cs typeface="Times New Roman" panose="02020603050405020304" pitchFamily="18" charset="0"/>
              </a:rPr>
              <a:t>Capacity</a:t>
            </a:r>
            <a:r>
              <a:rPr lang="en-US" altLang="ja-JP" sz="3200" dirty="0">
                <a:latin typeface="+mj-lt"/>
                <a:cs typeface="Times New Roman" panose="02020603050405020304" pitchFamily="18" charset="0"/>
              </a:rPr>
              <a:t> of foreign students is around 75.</a:t>
            </a:r>
          </a:p>
        </p:txBody>
      </p:sp>
    </p:spTree>
    <p:extLst>
      <p:ext uri="{BB962C8B-B14F-4D97-AF65-F5344CB8AC3E}">
        <p14:creationId xmlns:p14="http://schemas.microsoft.com/office/powerpoint/2010/main" val="420040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15F4EB7-925B-4140-8F76-635A0EB825C3}"/>
              </a:ext>
            </a:extLst>
          </p:cNvPr>
          <p:cNvGrpSpPr/>
          <p:nvPr/>
        </p:nvGrpSpPr>
        <p:grpSpPr>
          <a:xfrm>
            <a:off x="565021" y="1553578"/>
            <a:ext cx="4031562" cy="4376293"/>
            <a:chOff x="107503" y="1513151"/>
            <a:chExt cx="4418469" cy="4652153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899592" y="5569196"/>
              <a:ext cx="2965319" cy="422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srgbClr val="000099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Under graduate</a:t>
              </a:r>
            </a:p>
          </p:txBody>
        </p:sp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B1FED8F1-2095-4CAC-969D-618B0817443F}"/>
                </a:ext>
              </a:extLst>
            </p:cNvPr>
            <p:cNvSpPr/>
            <p:nvPr/>
          </p:nvSpPr>
          <p:spPr bwMode="auto">
            <a:xfrm>
              <a:off x="107503" y="1513151"/>
              <a:ext cx="4418469" cy="4652153"/>
            </a:xfrm>
            <a:prstGeom prst="roundRect">
              <a:avLst/>
            </a:prstGeom>
            <a:noFill/>
            <a:ln w="12700" cap="flat" cmpd="sng" algn="ctr">
              <a:solidFill>
                <a:srgbClr val="0099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  <a:latin typeface="Tahoma" panose="020B0604030504040204" pitchFamily="34" charset="0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0F60BD7-CD6B-4B19-A876-472B1C47FDE0}"/>
              </a:ext>
            </a:extLst>
          </p:cNvPr>
          <p:cNvGrpSpPr/>
          <p:nvPr/>
        </p:nvGrpSpPr>
        <p:grpSpPr>
          <a:xfrm>
            <a:off x="4802950" y="1501876"/>
            <a:ext cx="4258604" cy="4413208"/>
            <a:chOff x="4568104" y="867407"/>
            <a:chExt cx="4540399" cy="4939107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951938" y="867407"/>
              <a:ext cx="4156565" cy="413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srgbClr val="000099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Master</a:t>
              </a:r>
              <a:r>
                <a:rPr lang="ja-JP" altLang="en-US" dirty="0">
                  <a:solidFill>
                    <a:srgbClr val="000099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</a:t>
              </a:r>
              <a:r>
                <a:rPr lang="en-US" altLang="ja-JP" dirty="0">
                  <a:solidFill>
                    <a:srgbClr val="000099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course</a:t>
              </a:r>
            </a:p>
          </p:txBody>
        </p:sp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4A6E27AC-A151-4689-8022-43E3C7D57F92}"/>
                </a:ext>
              </a:extLst>
            </p:cNvPr>
            <p:cNvSpPr/>
            <p:nvPr/>
          </p:nvSpPr>
          <p:spPr bwMode="auto">
            <a:xfrm>
              <a:off x="4568104" y="908720"/>
              <a:ext cx="4540399" cy="4897794"/>
            </a:xfrm>
            <a:prstGeom prst="roundRect">
              <a:avLst/>
            </a:prstGeom>
            <a:noFill/>
            <a:ln w="12700" cap="flat" cmpd="sng" algn="ctr">
              <a:solidFill>
                <a:srgbClr val="0099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srgbClr val="000000"/>
                </a:solidFill>
                <a:latin typeface="Tahoma" panose="020B0604030504040204" pitchFamily="34" charset="0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17" name="図 17" descr="グラフ, 円グラフ&#10;&#10;説明は自動で生成されたものです">
            <a:extLst>
              <a:ext uri="{FF2B5EF4-FFF2-40B4-BE49-F238E27FC236}">
                <a16:creationId xmlns:a16="http://schemas.microsoft.com/office/drawing/2014/main" id="{94B06754-08CB-1E0B-9381-DB79BF40E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150" y="2282259"/>
            <a:ext cx="6839936" cy="3632825"/>
          </a:xfrm>
          <a:prstGeom prst="rect">
            <a:avLst/>
          </a:prstGeom>
        </p:spPr>
      </p:pic>
      <p:pic>
        <p:nvPicPr>
          <p:cNvPr id="2" name="図 2" descr="グラフ, 円グラフ&#10;&#10;説明は自動で生成されたものです">
            <a:extLst>
              <a:ext uri="{FF2B5EF4-FFF2-40B4-BE49-F238E27FC236}">
                <a16:creationId xmlns:a16="http://schemas.microsoft.com/office/drawing/2014/main" id="{E7BEAC1A-5E31-19FC-59DC-4F1F60A87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2689" y="2074544"/>
            <a:ext cx="6370721" cy="3514525"/>
          </a:xfrm>
          <a:prstGeom prst="rect">
            <a:avLst/>
          </a:prstGeom>
          <a:noFill/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EAA266-5597-47A3-BA4C-686F639A6689}"/>
              </a:ext>
            </a:extLst>
          </p:cNvPr>
          <p:cNvSpPr txBox="1"/>
          <p:nvPr/>
        </p:nvSpPr>
        <p:spPr>
          <a:xfrm>
            <a:off x="2144612" y="766213"/>
            <a:ext cx="50096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Rate of employment : 99%</a:t>
            </a:r>
            <a:endParaRPr lang="ja-JP" altLang="en-US" sz="3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23943C9-14D9-4F06-A1FB-520D1369EE3F}"/>
              </a:ext>
            </a:extLst>
          </p:cNvPr>
          <p:cNvSpPr txBox="1"/>
          <p:nvPr/>
        </p:nvSpPr>
        <p:spPr>
          <a:xfrm>
            <a:off x="3" y="-19924"/>
            <a:ext cx="9143997" cy="769441"/>
          </a:xfrm>
          <a:prstGeom prst="rect">
            <a:avLst/>
          </a:prstGeom>
          <a:solidFill>
            <a:srgbClr val="194FA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>
                <a:solidFill>
                  <a:schemeClr val="bg1"/>
                </a:solidFill>
                <a:latin typeface="+mj-lt"/>
              </a:rPr>
              <a:t>Career path of graduates</a:t>
            </a:r>
            <a:endParaRPr lang="en" altLang="ja-JP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044FB9-F2D0-40CB-8C89-C6B12F797C30}"/>
              </a:ext>
            </a:extLst>
          </p:cNvPr>
          <p:cNvSpPr txBox="1"/>
          <p:nvPr/>
        </p:nvSpPr>
        <p:spPr>
          <a:xfrm>
            <a:off x="3190637" y="3916130"/>
            <a:ext cx="1118441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Master course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65%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B0EEB98-D1DA-4EC5-9105-2FBAA6DAC906}"/>
              </a:ext>
            </a:extLst>
          </p:cNvPr>
          <p:cNvSpPr txBox="1"/>
          <p:nvPr/>
        </p:nvSpPr>
        <p:spPr>
          <a:xfrm>
            <a:off x="793939" y="3574805"/>
            <a:ext cx="1420801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Employment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(Chubu)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16%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9BF687C-FDBB-495F-AB70-5AEA519AAB46}"/>
              </a:ext>
            </a:extLst>
          </p:cNvPr>
          <p:cNvSpPr txBox="1"/>
          <p:nvPr/>
        </p:nvSpPr>
        <p:spPr>
          <a:xfrm>
            <a:off x="196164" y="2608517"/>
            <a:ext cx="1420801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Employment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(Kanto)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12%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D84795C-AC6C-4430-8D24-CF1AD859722C}"/>
              </a:ext>
            </a:extLst>
          </p:cNvPr>
          <p:cNvSpPr txBox="1"/>
          <p:nvPr/>
        </p:nvSpPr>
        <p:spPr>
          <a:xfrm>
            <a:off x="756395" y="1655370"/>
            <a:ext cx="1420801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Employment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(Kinki)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4%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0983326-AAE4-4337-8297-0092E418DCF0}"/>
              </a:ext>
            </a:extLst>
          </p:cNvPr>
          <p:cNvSpPr txBox="1"/>
          <p:nvPr/>
        </p:nvSpPr>
        <p:spPr>
          <a:xfrm>
            <a:off x="2818749" y="1648145"/>
            <a:ext cx="1420801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Employment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(Other)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1%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1FF03E5-6D03-4C5E-99F0-05620B037D65}"/>
              </a:ext>
            </a:extLst>
          </p:cNvPr>
          <p:cNvSpPr txBox="1"/>
          <p:nvPr/>
        </p:nvSpPr>
        <p:spPr>
          <a:xfrm>
            <a:off x="7225920" y="3656365"/>
            <a:ext cx="1420801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Employment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(Chubu)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40%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5E1BC9E-A497-49F4-AE79-36E3ECD203A2}"/>
              </a:ext>
            </a:extLst>
          </p:cNvPr>
          <p:cNvSpPr txBox="1"/>
          <p:nvPr/>
        </p:nvSpPr>
        <p:spPr>
          <a:xfrm>
            <a:off x="5466488" y="4286981"/>
            <a:ext cx="1420801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Employment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(Kanto)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37%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605752A-726F-446F-B41A-8B1EC56E1498}"/>
              </a:ext>
            </a:extLst>
          </p:cNvPr>
          <p:cNvSpPr txBox="1"/>
          <p:nvPr/>
        </p:nvSpPr>
        <p:spPr>
          <a:xfrm>
            <a:off x="4551882" y="2908476"/>
            <a:ext cx="1420801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Employment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(Kinki)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15%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8BF9FFE-C3C3-4FF4-B722-21EE4E77C4BC}"/>
              </a:ext>
            </a:extLst>
          </p:cNvPr>
          <p:cNvSpPr txBox="1"/>
          <p:nvPr/>
        </p:nvSpPr>
        <p:spPr>
          <a:xfrm>
            <a:off x="4881103" y="1953486"/>
            <a:ext cx="1420801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Employment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(Other)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3%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BEEF924-6446-4975-AE83-5CEFB38F1F64}"/>
              </a:ext>
            </a:extLst>
          </p:cNvPr>
          <p:cNvSpPr txBox="1"/>
          <p:nvPr/>
        </p:nvSpPr>
        <p:spPr>
          <a:xfrm>
            <a:off x="7221198" y="2220761"/>
            <a:ext cx="1691006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Other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2%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D41740A-08F2-47DF-9688-B2DCC257DE70}"/>
              </a:ext>
            </a:extLst>
          </p:cNvPr>
          <p:cNvSpPr txBox="1"/>
          <p:nvPr/>
        </p:nvSpPr>
        <p:spPr>
          <a:xfrm>
            <a:off x="6719484" y="2893977"/>
            <a:ext cx="1165384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Dr course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3%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92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194F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Priority researches in engineering area </a:t>
            </a:r>
            <a:endParaRPr kumimoji="1" lang="ja-JP" altLang="en-US" sz="4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1166842"/>
            <a:ext cx="8892480" cy="4524315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+mj-lt"/>
                <a:cs typeface="Times New Roman" panose="02020603050405020304" pitchFamily="18" charset="0"/>
              </a:rPr>
              <a:t>1. Environment and energy science and technology</a:t>
            </a:r>
          </a:p>
          <a:p>
            <a:endParaRPr kumimoji="1" lang="en-US" altLang="ja-JP" sz="3200" b="1" dirty="0">
              <a:latin typeface="+mj-lt"/>
              <a:cs typeface="Times New Roman" panose="02020603050405020304" pitchFamily="18" charset="0"/>
            </a:endParaRPr>
          </a:p>
          <a:p>
            <a:r>
              <a:rPr lang="en-US" altLang="ja-JP" sz="3200" b="1" dirty="0">
                <a:latin typeface="+mj-lt"/>
                <a:cs typeface="Times New Roman" panose="02020603050405020304" pitchFamily="18" charset="0"/>
              </a:rPr>
              <a:t>2. </a:t>
            </a:r>
            <a:r>
              <a:rPr lang="en-US" altLang="ja-JP" sz="3200" b="1" dirty="0" err="1">
                <a:latin typeface="+mj-lt"/>
                <a:cs typeface="Times New Roman" panose="02020603050405020304" pitchFamily="18" charset="0"/>
              </a:rPr>
              <a:t>Nano</a:t>
            </a:r>
            <a:r>
              <a:rPr lang="en-US" altLang="ja-JP" sz="3200" b="1" dirty="0">
                <a:latin typeface="+mj-lt"/>
                <a:cs typeface="Times New Roman" panose="02020603050405020304" pitchFamily="18" charset="0"/>
              </a:rPr>
              <a:t>-material science and technology</a:t>
            </a:r>
          </a:p>
          <a:p>
            <a:endParaRPr kumimoji="1" lang="en-US" altLang="ja-JP" sz="3200" b="1" dirty="0">
              <a:latin typeface="+mj-lt"/>
              <a:cs typeface="Times New Roman" panose="02020603050405020304" pitchFamily="18" charset="0"/>
            </a:endParaRPr>
          </a:p>
          <a:p>
            <a:r>
              <a:rPr lang="en-US" altLang="ja-JP" sz="3200" b="1" dirty="0">
                <a:latin typeface="+mj-lt"/>
                <a:cs typeface="Times New Roman" panose="02020603050405020304" pitchFamily="18" charset="0"/>
              </a:rPr>
              <a:t>3. Bio- and medical engineering</a:t>
            </a:r>
          </a:p>
          <a:p>
            <a:endParaRPr kumimoji="1" lang="en-US" altLang="ja-JP" sz="3200" b="1" dirty="0">
              <a:latin typeface="+mj-lt"/>
              <a:cs typeface="Times New Roman" panose="02020603050405020304" pitchFamily="18" charset="0"/>
            </a:endParaRPr>
          </a:p>
          <a:p>
            <a:r>
              <a:rPr lang="en-US" altLang="ja-JP" sz="3200" b="1" dirty="0">
                <a:latin typeface="+mj-lt"/>
                <a:cs typeface="Times New Roman" panose="02020603050405020304" pitchFamily="18" charset="0"/>
              </a:rPr>
              <a:t>4.</a:t>
            </a:r>
            <a:r>
              <a:rPr lang="ja-JP" alt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latin typeface="+mj-lt"/>
                <a:cs typeface="Times New Roman" panose="02020603050405020304" pitchFamily="18" charset="0"/>
              </a:rPr>
              <a:t>Optical engineering</a:t>
            </a:r>
          </a:p>
          <a:p>
            <a:endParaRPr lang="en-US" altLang="ja-JP" sz="3200" b="1" dirty="0">
              <a:latin typeface="+mj-lt"/>
              <a:cs typeface="Times New Roman" panose="02020603050405020304" pitchFamily="18" charset="0"/>
            </a:endParaRPr>
          </a:p>
          <a:p>
            <a:r>
              <a:rPr lang="en-US" altLang="ja-JP" sz="3200" b="1" dirty="0">
                <a:latin typeface="+mj-lt"/>
                <a:cs typeface="Times New Roman" panose="02020603050405020304" pitchFamily="18" charset="0"/>
              </a:rPr>
              <a:t>5. Manufacturing technology</a:t>
            </a:r>
          </a:p>
        </p:txBody>
      </p:sp>
    </p:spTree>
    <p:extLst>
      <p:ext uri="{BB962C8B-B14F-4D97-AF65-F5344CB8AC3E}">
        <p14:creationId xmlns:p14="http://schemas.microsoft.com/office/powerpoint/2010/main" val="2144347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094" y="3370561"/>
            <a:ext cx="2747784" cy="271349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6206"/>
            <a:ext cx="2700019" cy="269709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47" y="3353514"/>
            <a:ext cx="2726717" cy="2698607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115616" y="6093296"/>
            <a:ext cx="987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STARS-X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779912" y="6093296"/>
            <a:ext cx="152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STARS-EC (#7) 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6642019" y="609329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STARS-Me2 (#6) 	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025043" y="6381328"/>
            <a:ext cx="1036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Decayed 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748292" y="6351582"/>
            <a:ext cx="2070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Under development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6358831" y="6377959"/>
            <a:ext cx="2070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Under development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684297" y="629742"/>
            <a:ext cx="7989047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3200" dirty="0"/>
              <a:t>Space Orbital Elavator &amp; Space Debris Removal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709559" y="317566"/>
            <a:ext cx="1377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Future Goals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989" y="1481746"/>
            <a:ext cx="2937796" cy="1692102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1319190" y="1430427"/>
            <a:ext cx="3540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/>
              <a:t>Prof. NOUMI Lab.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1319189" y="2100696"/>
            <a:ext cx="4339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cs typeface="Times New Roman" pitchFamily="18" charset="0"/>
              </a:rPr>
              <a:t>Dept. of Mechanical Engineering 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55708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3528" y="4126140"/>
            <a:ext cx="4608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+mj-lt"/>
                <a:cs typeface="Times New Roman" pitchFamily="18" charset="0"/>
              </a:rPr>
              <a:t>Check of blood oxygen </a:t>
            </a:r>
            <a:r>
              <a:rPr lang="en-US" altLang="ja-JP" sz="3200" dirty="0">
                <a:latin typeface="+mj-lt"/>
                <a:cs typeface="Times New Roman" pitchFamily="18" charset="0"/>
              </a:rPr>
              <a:t>concentration</a:t>
            </a:r>
            <a:r>
              <a:rPr kumimoji="1" lang="en-US" altLang="ja-JP" sz="3200" dirty="0">
                <a:latin typeface="+mj-lt"/>
                <a:cs typeface="Times New Roman" pitchFamily="18" charset="0"/>
              </a:rPr>
              <a:t> with optical sensor</a:t>
            </a:r>
          </a:p>
          <a:p>
            <a:r>
              <a:rPr lang="en-US" altLang="ja-JP" sz="3200" dirty="0">
                <a:latin typeface="+mj-lt"/>
                <a:cs typeface="Times New Roman" pitchFamily="18" charset="0"/>
              </a:rPr>
              <a:t>Prof. NIWAYAMA Lab.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95736" y="287034"/>
            <a:ext cx="5256584" cy="584775"/>
          </a:xfrm>
          <a:prstGeom prst="rect">
            <a:avLst/>
          </a:prstGeom>
          <a:solidFill>
            <a:srgbClr val="FFFF00"/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latin typeface="+mj-lt"/>
                <a:cs typeface="Times New Roman" panose="02020603050405020304" pitchFamily="18" charset="0"/>
              </a:rPr>
              <a:t>Bio- and medical engineering</a:t>
            </a:r>
            <a:endParaRPr kumimoji="1" lang="ja-JP" altLang="en-US" sz="3200" dirty="0">
              <a:latin typeface="+mj-lt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94" y="994093"/>
            <a:ext cx="3164222" cy="56330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963" y="1268760"/>
            <a:ext cx="3095625" cy="2743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13" y="5157192"/>
            <a:ext cx="1034404" cy="13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86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899592" y="620688"/>
            <a:ext cx="729206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ja-JP" altLang="en-US" sz="3200" dirty="0"/>
              <a:t>THz Spectral Database for Pharmaceuticals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340768"/>
            <a:ext cx="4176464" cy="5282218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089793" y="2780928"/>
            <a:ext cx="32256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cs typeface="Times New Roman" pitchFamily="18" charset="0"/>
              </a:rPr>
              <a:t>Dept. of Electronics and </a:t>
            </a:r>
          </a:p>
          <a:p>
            <a:r>
              <a:rPr lang="en-US" altLang="ja-JP" sz="2400" dirty="0">
                <a:cs typeface="Times New Roman" pitchFamily="18" charset="0"/>
              </a:rPr>
              <a:t>Materials Science </a:t>
            </a:r>
            <a:endParaRPr lang="ja-JP" altLang="en-US" sz="2400" dirty="0"/>
          </a:p>
        </p:txBody>
      </p:sp>
      <p:sp>
        <p:nvSpPr>
          <p:cNvPr id="5" name="正方形/長方形 4"/>
          <p:cNvSpPr/>
          <p:nvPr/>
        </p:nvSpPr>
        <p:spPr>
          <a:xfrm>
            <a:off x="1115616" y="2060848"/>
            <a:ext cx="2991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/>
              <a:t>Prof. SASAKI Lab.</a:t>
            </a:r>
            <a:endParaRPr lang="ja-JP" altLang="en-US" sz="32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43" y="3766522"/>
            <a:ext cx="9525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42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763688" y="445970"/>
            <a:ext cx="5740318" cy="514350"/>
          </a:xfrm>
          <a:prstGeom prst="rect">
            <a:avLst/>
          </a:prstGeom>
          <a:solidFill>
            <a:srgbClr val="FFFF00"/>
          </a:solidFill>
          <a:ln>
            <a:solidFill>
              <a:srgbClr val="3333FF"/>
            </a:solidFill>
          </a:ln>
          <a:extLst/>
        </p:spPr>
        <p:txBody>
          <a:bodyPr anchor="ctr"/>
          <a:lstStyle>
            <a:lvl1pPr>
              <a:spcBef>
                <a:spcPts val="600"/>
              </a:spcBef>
              <a:buFont typeface="Arial" panose="020B0604020202020204" pitchFamily="34" charset="0"/>
              <a:buChar char=" "/>
              <a:defRPr kumimoji="1" sz="3200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+mj-lt"/>
                <a:ea typeface="HG丸ｺﾞｼｯｸM-PRO" panose="020F0600000000000000" pitchFamily="50" charset="-128"/>
              </a:rPr>
              <a:t>Television technology</a:t>
            </a:r>
            <a:endParaRPr lang="ja-JP" altLang="en-US" sz="3600" dirty="0">
              <a:latin typeface="+mj-lt"/>
              <a:ea typeface="HG丸ｺﾞｼｯｸM-PRO" panose="020F0600000000000000" pitchFamily="50" charset="-128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51520" y="1151059"/>
            <a:ext cx="8373281" cy="99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  <a:defRPr/>
            </a:pPr>
            <a:r>
              <a:rPr lang="en-US" altLang="ja-JP" sz="2400" b="1" dirty="0">
                <a:solidFill>
                  <a:srgbClr val="FF0000"/>
                </a:solidFill>
                <a:latin typeface="Century" panose="02040604050505020304" pitchFamily="18" charset="0"/>
                <a:ea typeface="+mj-ea"/>
              </a:rPr>
              <a:t>	</a:t>
            </a:r>
            <a:r>
              <a:rPr lang="en-US" altLang="ja-JP" sz="3200" dirty="0">
                <a:latin typeface="+mj-lt"/>
                <a:cs typeface="Times New Roman" panose="02020603050405020304" pitchFamily="18" charset="0"/>
              </a:rPr>
              <a:t>World first electrical television was invented by </a:t>
            </a:r>
            <a:r>
              <a:rPr lang="en-US" altLang="ja-JP" sz="3200" dirty="0" err="1">
                <a:latin typeface="+mj-lt"/>
                <a:cs typeface="Times New Roman" panose="02020603050405020304" pitchFamily="18" charset="0"/>
              </a:rPr>
              <a:t>Prof.Takayanagi</a:t>
            </a:r>
            <a:r>
              <a:rPr lang="en-US" altLang="ja-JP" sz="3200" dirty="0">
                <a:latin typeface="+mj-lt"/>
                <a:cs typeface="Times New Roman" panose="02020603050405020304" pitchFamily="18" charset="0"/>
              </a:rPr>
              <a:t>.</a:t>
            </a:r>
            <a:r>
              <a:rPr lang="ja-JP" altLang="en-US" sz="3200" dirty="0">
                <a:latin typeface="+mj-lt"/>
                <a:cs typeface="Times New Roman" panose="02020603050405020304" pitchFamily="18" charset="0"/>
              </a:rPr>
              <a:t>（</a:t>
            </a:r>
            <a:r>
              <a:rPr lang="en-US" altLang="ja-JP" sz="3200" dirty="0">
                <a:latin typeface="+mj-lt"/>
                <a:cs typeface="Times New Roman" panose="02020603050405020304" pitchFamily="18" charset="0"/>
              </a:rPr>
              <a:t>1926</a:t>
            </a:r>
            <a:r>
              <a:rPr lang="ja-JP" altLang="en-US" sz="3200" dirty="0">
                <a:latin typeface="+mj-lt"/>
                <a:cs typeface="Times New Roman" panose="02020603050405020304" pitchFamily="18" charset="0"/>
              </a:rPr>
              <a:t>）</a:t>
            </a:r>
            <a:endParaRPr lang="en-US" altLang="ja-JP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663" y="4535107"/>
            <a:ext cx="3811280" cy="220617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96" y="3704827"/>
            <a:ext cx="2295525" cy="1752600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 bwMode="auto">
          <a:xfrm>
            <a:off x="3275856" y="3933056"/>
            <a:ext cx="1944216" cy="1296144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19872" y="4350295"/>
            <a:ext cx="1544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１００</a:t>
            </a:r>
            <a:r>
              <a:rPr kumimoji="1" lang="en-US" altLang="ja-JP" sz="2400" dirty="0"/>
              <a:t>years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03648" y="546708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１９２６</a:t>
            </a:r>
            <a:endParaRPr kumimoji="1" lang="ja-JP" altLang="en-US" sz="2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318" y="2501220"/>
            <a:ext cx="2535518" cy="203388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92229" y="2046888"/>
            <a:ext cx="317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00B050"/>
                </a:solidFill>
              </a:rPr>
              <a:t>８</a:t>
            </a:r>
            <a:r>
              <a:rPr lang="ja-JP" altLang="en-US" sz="2800" dirty="0">
                <a:solidFill>
                  <a:srgbClr val="00B050"/>
                </a:solidFill>
              </a:rPr>
              <a:t>Ｋ </a:t>
            </a:r>
            <a:r>
              <a:rPr lang="en-US" altLang="ja-JP" sz="2800" dirty="0">
                <a:solidFill>
                  <a:srgbClr val="00B050"/>
                </a:solidFill>
              </a:rPr>
              <a:t>Image sensor</a:t>
            </a:r>
            <a:endParaRPr kumimoji="1" lang="ja-JP" altLang="en-US" sz="2800" dirty="0">
              <a:solidFill>
                <a:srgbClr val="00B05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06168" y="2721610"/>
            <a:ext cx="3048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World only one</a:t>
            </a:r>
          </a:p>
          <a:p>
            <a:r>
              <a:rPr lang="en-US" altLang="ja-JP" sz="2000" dirty="0"/>
              <a:t>(Brookman Technology)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567934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66" y="692586"/>
            <a:ext cx="8254948" cy="616541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195736" y="13762"/>
            <a:ext cx="5400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Takayanagi</a:t>
            </a:r>
            <a:r>
              <a:rPr lang="en-US" altLang="zh-TW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Memorial Hall</a:t>
            </a:r>
            <a:endParaRPr kumimoji="1"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95" y="4526779"/>
            <a:ext cx="3352991" cy="229493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2941714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127DF-C038-4EF7-9329-E2E4D09527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6000" dirty="0"/>
              <a:t>International student exchange</a:t>
            </a:r>
            <a:endParaRPr kumimoji="1" lang="ja-JP" altLang="en-US" sz="60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DB25169-5BE2-481C-A9C2-D3B1A73309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686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36512" y="-99392"/>
            <a:ext cx="9180512" cy="980728"/>
          </a:xfrm>
          <a:solidFill>
            <a:srgbClr val="194FA5"/>
          </a:solidFill>
        </p:spPr>
        <p:txBody>
          <a:bodyPr>
            <a:no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cs typeface="Times New Roman" pitchFamily="18" charset="0"/>
              </a:rPr>
              <a:t>Purpose of my visiting</a:t>
            </a:r>
            <a:endParaRPr kumimoji="1" lang="ja-JP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DBE27DC-DE01-473F-9101-FACE4889E5D5}"/>
              </a:ext>
            </a:extLst>
          </p:cNvPr>
          <p:cNvSpPr txBox="1"/>
          <p:nvPr/>
        </p:nvSpPr>
        <p:spPr>
          <a:xfrm>
            <a:off x="395536" y="1484784"/>
            <a:ext cx="81369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To enhance the relationship between both universities</a:t>
            </a:r>
          </a:p>
          <a:p>
            <a:endParaRPr kumimoji="1" lang="en-US" altLang="ja-JP" sz="4000" dirty="0"/>
          </a:p>
          <a:p>
            <a:pPr marL="892175" lvl="1" indent="-434975">
              <a:buFont typeface="Wingdings" panose="05000000000000000000" pitchFamily="2" charset="2"/>
              <a:buChar char="ü"/>
            </a:pPr>
            <a:r>
              <a:rPr lang="en-US" altLang="ja-JP" sz="3200" dirty="0"/>
              <a:t>To match the researches of both universities in the same research area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ja-JP" sz="3200" dirty="0"/>
              <a:t>To invite the researcher to Shizuoka university by the support of SUZUKI foundation.</a:t>
            </a:r>
          </a:p>
        </p:txBody>
      </p:sp>
    </p:spTree>
    <p:extLst>
      <p:ext uri="{BB962C8B-B14F-4D97-AF65-F5344CB8AC3E}">
        <p14:creationId xmlns:p14="http://schemas.microsoft.com/office/powerpoint/2010/main" val="280737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28146"/>
            <a:ext cx="9144000" cy="720080"/>
          </a:xfrm>
          <a:prstGeom prst="rect">
            <a:avLst/>
          </a:prstGeom>
          <a:solidFill>
            <a:srgbClr val="194FA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Number of International students(202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3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7544" y="1052736"/>
            <a:ext cx="9111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Total number in Hamamatsu Campus (</a:t>
            </a:r>
            <a:r>
              <a:rPr kumimoji="1" lang="en-US" altLang="ja-JP" sz="3200" dirty="0"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182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ＭＳ Ｐゴシック" panose="020B0600070205080204" pitchFamily="50" charset="-128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Undergraduate &amp; Master course of Engineering (</a:t>
            </a:r>
            <a:r>
              <a:rPr kumimoji="1" lang="en-US" altLang="ja-JP" sz="3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92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       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Viet Nam (</a:t>
            </a:r>
            <a:r>
              <a:rPr kumimoji="1" lang="en-US" altLang="ja-JP" sz="3200" noProof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34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), China (</a:t>
            </a:r>
            <a:r>
              <a:rPr kumimoji="1" lang="en-US" altLang="ja-JP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8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), Indonesia (14),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         India(15), Bangladesh (2), Others(19)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Times New Roman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Doctoral </a:t>
            </a:r>
            <a:r>
              <a:rPr kumimoji="1" lang="en-US" altLang="ja-JP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students in Hamamatsu Campus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(</a:t>
            </a:r>
            <a:r>
              <a:rPr kumimoji="1" lang="en-US" altLang="ja-JP" sz="3200" noProof="0" dirty="0"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49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)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   India(15),Indonesia(5),China (8),  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   Bangladesh (</a:t>
            </a:r>
            <a:r>
              <a:rPr kumimoji="1" lang="en-US" altLang="ja-JP" sz="3200" dirty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10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Times New Roman" pitchFamily="18" charset="0"/>
              </a:rPr>
              <a:t>), Others</a:t>
            </a:r>
          </a:p>
        </p:txBody>
      </p:sp>
    </p:spTree>
    <p:extLst>
      <p:ext uri="{BB962C8B-B14F-4D97-AF65-F5344CB8AC3E}">
        <p14:creationId xmlns:p14="http://schemas.microsoft.com/office/powerpoint/2010/main" val="2502984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39552" y="1916832"/>
            <a:ext cx="828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000" dirty="0"/>
              <a:t> </a:t>
            </a:r>
            <a:r>
              <a:rPr lang="en-US" altLang="ja-JP" sz="4000" dirty="0">
                <a:solidFill>
                  <a:srgbClr val="FF0000"/>
                </a:solidFill>
              </a:rPr>
              <a:t>Government-sponsored</a:t>
            </a:r>
            <a:r>
              <a:rPr lang="en-US" altLang="ja-JP" sz="4000" dirty="0"/>
              <a:t> foreign </a:t>
            </a:r>
          </a:p>
          <a:p>
            <a:pPr marL="342900" indent="-342900"/>
            <a:r>
              <a:rPr lang="en-US" altLang="ja-JP" sz="4000" dirty="0"/>
              <a:t>    student</a:t>
            </a:r>
          </a:p>
          <a:p>
            <a:pPr marL="342900" indent="-342900"/>
            <a:endParaRPr lang="en-US" altLang="ja-JP" sz="4000" dirty="0"/>
          </a:p>
          <a:p>
            <a:pPr marL="342900" indent="-342900"/>
            <a:r>
              <a:rPr lang="en-US" altLang="ja-JP" sz="4000" dirty="0"/>
              <a:t>2. </a:t>
            </a:r>
            <a:r>
              <a:rPr lang="en-US" altLang="ja-JP" sz="4000" dirty="0">
                <a:solidFill>
                  <a:srgbClr val="FF0000"/>
                </a:solidFill>
              </a:rPr>
              <a:t>Self-supporting</a:t>
            </a:r>
            <a:r>
              <a:rPr lang="en-US" altLang="ja-JP" sz="4000" dirty="0"/>
              <a:t> foreign student</a:t>
            </a:r>
          </a:p>
          <a:p>
            <a:pPr marL="342900" indent="-342900"/>
            <a:endParaRPr lang="en-US" altLang="ja-JP" sz="4000" dirty="0"/>
          </a:p>
          <a:p>
            <a:pPr marL="342900" indent="-342900"/>
            <a:r>
              <a:rPr lang="en-US" altLang="ja-JP" sz="4000" dirty="0"/>
              <a:t>3. </a:t>
            </a:r>
            <a:r>
              <a:rPr lang="en-US" altLang="ja-JP" sz="4000" dirty="0">
                <a:solidFill>
                  <a:srgbClr val="FF0000"/>
                </a:solidFill>
              </a:rPr>
              <a:t>Asia Bridge</a:t>
            </a:r>
            <a:r>
              <a:rPr lang="en-US" altLang="ja-JP" sz="4000" dirty="0"/>
              <a:t> </a:t>
            </a:r>
            <a:r>
              <a:rPr lang="en-US" altLang="ja-JP" sz="4000" dirty="0">
                <a:solidFill>
                  <a:srgbClr val="FF0000"/>
                </a:solidFill>
              </a:rPr>
              <a:t>Program</a:t>
            </a:r>
            <a:r>
              <a:rPr lang="en-US" altLang="ja-JP" sz="4000" dirty="0"/>
              <a:t> foreign student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62068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/>
              <a:t>Acceptance of foreign students</a:t>
            </a:r>
            <a:endParaRPr kumimoji="1" lang="ja-JP" altLang="en-US" sz="4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19328"/>
            <a:ext cx="9144000" cy="471596"/>
          </a:xfrm>
          <a:solidFill>
            <a:srgbClr val="194FA5"/>
          </a:solidFill>
        </p:spPr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Asia Bridge Program (ABP-SU)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B8D3F-6128-4980-ADA7-56922DB682A2}" type="slidenum">
              <a:rPr lang="en-US" altLang="ja-JP" smtClean="0"/>
              <a:pPr>
                <a:defRPr/>
              </a:pPr>
              <a:t>32</a:t>
            </a:fld>
            <a:endParaRPr lang="en-US" altLang="ja-JP" dirty="0"/>
          </a:p>
        </p:txBody>
      </p:sp>
      <p:pic>
        <p:nvPicPr>
          <p:cNvPr id="6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0"/>
            <a:ext cx="4143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 descr="bridge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99" y="5010952"/>
            <a:ext cx="1007546" cy="100628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57200" y="5802544"/>
            <a:ext cx="82296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ja-JP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http://www.abp.icsu.shizuoka.ac.jp</a:t>
            </a:r>
          </a:p>
        </p:txBody>
      </p:sp>
      <p:graphicFrame>
        <p:nvGraphicFramePr>
          <p:cNvPr id="13" name="コンテンツ プレースホルダー 3"/>
          <p:cNvGraphicFramePr>
            <a:graphicFrameLocks/>
          </p:cNvGraphicFramePr>
          <p:nvPr>
            <p:extLst/>
          </p:nvPr>
        </p:nvGraphicFramePr>
        <p:xfrm>
          <a:off x="457200" y="109117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3438477" y="2838685"/>
            <a:ext cx="2285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15" name="図 14" descr="ロゴ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97" y="2505919"/>
            <a:ext cx="1713738" cy="171373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9248" y="2552782"/>
            <a:ext cx="1193800" cy="7493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2">
            <a:alphaModFix amt="79000"/>
          </a:blip>
          <a:stretch>
            <a:fillRect/>
          </a:stretch>
        </p:blipFill>
        <p:spPr>
          <a:xfrm>
            <a:off x="6483047" y="2518014"/>
            <a:ext cx="1971523" cy="1634816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330534" y="3453158"/>
            <a:ext cx="2286001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Japanese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Global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Companies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4548809" y="4766675"/>
            <a:ext cx="2513929" cy="957263"/>
          </a:xfrm>
          <a:prstGeom prst="wedgeRoundRectCallout">
            <a:avLst>
              <a:gd name="adj1" fmla="val -41466"/>
              <a:gd name="adj2" fmla="val -101078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35004" y="5015045"/>
            <a:ext cx="2513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Internships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角丸四角形吹き出し 21"/>
          <p:cNvSpPr/>
          <p:nvPr/>
        </p:nvSpPr>
        <p:spPr>
          <a:xfrm>
            <a:off x="1290056" y="4748059"/>
            <a:ext cx="2946400" cy="977900"/>
          </a:xfrm>
          <a:prstGeom prst="wedgeRoundRectCallout">
            <a:avLst>
              <a:gd name="adj1" fmla="val 51010"/>
              <a:gd name="adj2" fmla="val -9872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353556" y="4917706"/>
            <a:ext cx="280383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Industry-Academia Collaborative Classes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4610100" y="980728"/>
            <a:ext cx="2974699" cy="989162"/>
          </a:xfrm>
          <a:prstGeom prst="wedgeRoundRectCallout">
            <a:avLst>
              <a:gd name="adj1" fmla="val -43554"/>
              <a:gd name="adj2" fmla="val 96961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632468" y="1153536"/>
            <a:ext cx="2974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Intensive Japanese Language Training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7" name="角丸四角形吹き出し 26"/>
          <p:cNvSpPr/>
          <p:nvPr/>
        </p:nvSpPr>
        <p:spPr>
          <a:xfrm>
            <a:off x="1101986" y="1012627"/>
            <a:ext cx="2974698" cy="957263"/>
          </a:xfrm>
          <a:prstGeom prst="wedgeRoundRectCallout">
            <a:avLst>
              <a:gd name="adj1" fmla="val 42821"/>
              <a:gd name="adj2" fmla="val 96505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101986" y="1167342"/>
            <a:ext cx="2974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Tuition Support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&amp; ABP Scholarship 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351938" y="404664"/>
            <a:ext cx="6460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90"/>
                </a:solidFill>
                <a:latin typeface="Arial"/>
                <a:ea typeface="Calibri"/>
                <a:cs typeface="Arial"/>
                <a:sym typeface="Calibri"/>
              </a:rPr>
              <a:t>Your Path to Global Marketplace</a:t>
            </a:r>
            <a:endParaRPr kumimoji="1" lang="ja-JP" altLang="en-US" sz="3200" b="1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05874" y="6208284"/>
            <a:ext cx="893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/>
              <a:t>Be the bridge between Shizuoka and your country!!</a:t>
            </a:r>
            <a:endParaRPr kumimoji="1" lang="ja-JP" altLang="en-US" sz="2800" dirty="0"/>
          </a:p>
        </p:txBody>
      </p:sp>
      <p:sp>
        <p:nvSpPr>
          <p:cNvPr id="35" name="円/楕円 7"/>
          <p:cNvSpPr/>
          <p:nvPr/>
        </p:nvSpPr>
        <p:spPr bwMode="auto">
          <a:xfrm>
            <a:off x="252000" y="6759376"/>
            <a:ext cx="8640000" cy="540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46">
              <a:solidFill>
                <a:schemeClr val="tx1"/>
              </a:solidFill>
            </a:endParaRPr>
          </a:p>
        </p:txBody>
      </p:sp>
      <p:pic>
        <p:nvPicPr>
          <p:cNvPr id="2050" name="Picture 2" descr="http://www.mappery.com/maps/Southern-Asia-Map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7363" r="3260" b="4669"/>
          <a:stretch/>
        </p:blipFill>
        <p:spPr bwMode="auto">
          <a:xfrm>
            <a:off x="629454" y="2535531"/>
            <a:ext cx="212829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46884B0-3883-4609-88BC-3E5442E5A7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67915" y="2027267"/>
            <a:ext cx="1876085" cy="4061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5B91324-D681-4F18-AFB7-ACAC54048A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65003" y="4316788"/>
            <a:ext cx="2178997" cy="47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3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19328"/>
            <a:ext cx="9144000" cy="471596"/>
          </a:xfrm>
          <a:solidFill>
            <a:srgbClr val="194FA5"/>
          </a:solidFill>
        </p:spPr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Asia Bridge Program (ABP-SU)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B8D3F-6128-4980-ADA7-56922DB682A2}" type="slidenum">
              <a:rPr lang="en-US" altLang="ja-JP" smtClean="0"/>
              <a:pPr>
                <a:defRPr/>
              </a:pPr>
              <a:t>33</a:t>
            </a:fld>
            <a:endParaRPr lang="en-US" altLang="ja-JP" dirty="0"/>
          </a:p>
        </p:txBody>
      </p:sp>
      <p:pic>
        <p:nvPicPr>
          <p:cNvPr id="6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0"/>
            <a:ext cx="4143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 descr="bridge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99" y="5010952"/>
            <a:ext cx="1007546" cy="100628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57200" y="5802544"/>
            <a:ext cx="82296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ja-JP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http://www.abp.icsu.shizuoka.ac.jp</a:t>
            </a:r>
          </a:p>
        </p:txBody>
      </p:sp>
      <p:graphicFrame>
        <p:nvGraphicFramePr>
          <p:cNvPr id="13" name="コンテンツ プレースホルダー 3"/>
          <p:cNvGraphicFramePr>
            <a:graphicFrameLocks/>
          </p:cNvGraphicFramePr>
          <p:nvPr>
            <p:extLst/>
          </p:nvPr>
        </p:nvGraphicFramePr>
        <p:xfrm>
          <a:off x="457200" y="109117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テキスト ボックス 13"/>
          <p:cNvSpPr txBox="1"/>
          <p:nvPr/>
        </p:nvSpPr>
        <p:spPr>
          <a:xfrm>
            <a:off x="3438477" y="2838685"/>
            <a:ext cx="2285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15" name="図 14" descr="ロゴ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97" y="2505919"/>
            <a:ext cx="1713738" cy="171373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9248" y="2552782"/>
            <a:ext cx="1193800" cy="7493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2">
            <a:alphaModFix amt="79000"/>
          </a:blip>
          <a:stretch>
            <a:fillRect/>
          </a:stretch>
        </p:blipFill>
        <p:spPr>
          <a:xfrm>
            <a:off x="6483047" y="2518014"/>
            <a:ext cx="1971523" cy="1634816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330534" y="3453158"/>
            <a:ext cx="2286001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Japanese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Global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Companies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4548809" y="4766675"/>
            <a:ext cx="2513929" cy="957263"/>
          </a:xfrm>
          <a:prstGeom prst="wedgeRoundRectCallout">
            <a:avLst>
              <a:gd name="adj1" fmla="val -41466"/>
              <a:gd name="adj2" fmla="val -101078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35004" y="5015045"/>
            <a:ext cx="2513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Internships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角丸四角形吹き出し 21"/>
          <p:cNvSpPr/>
          <p:nvPr/>
        </p:nvSpPr>
        <p:spPr>
          <a:xfrm>
            <a:off x="1290056" y="4748059"/>
            <a:ext cx="2946400" cy="977900"/>
          </a:xfrm>
          <a:prstGeom prst="wedgeRoundRectCallout">
            <a:avLst>
              <a:gd name="adj1" fmla="val 51010"/>
              <a:gd name="adj2" fmla="val -9872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353556" y="4917706"/>
            <a:ext cx="280383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Industry-Academia Collaborative Classes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4610100" y="980728"/>
            <a:ext cx="2974699" cy="989162"/>
          </a:xfrm>
          <a:prstGeom prst="wedgeRoundRectCallout">
            <a:avLst>
              <a:gd name="adj1" fmla="val -43554"/>
              <a:gd name="adj2" fmla="val 96961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632468" y="1153536"/>
            <a:ext cx="2974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Intensive Japanese Language Training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7" name="角丸四角形吹き出し 26"/>
          <p:cNvSpPr/>
          <p:nvPr/>
        </p:nvSpPr>
        <p:spPr>
          <a:xfrm>
            <a:off x="1101986" y="1012627"/>
            <a:ext cx="2974698" cy="957263"/>
          </a:xfrm>
          <a:prstGeom prst="wedgeRoundRectCallout">
            <a:avLst>
              <a:gd name="adj1" fmla="val 42821"/>
              <a:gd name="adj2" fmla="val 96505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101986" y="1167342"/>
            <a:ext cx="2974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Tuition Support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&amp; ABP Scholarship 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351938" y="404664"/>
            <a:ext cx="6460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90"/>
                </a:solidFill>
                <a:latin typeface="Arial"/>
                <a:ea typeface="Calibri"/>
                <a:cs typeface="Arial"/>
                <a:sym typeface="Calibri"/>
              </a:rPr>
              <a:t>Your Path to Global Marketplace</a:t>
            </a:r>
            <a:endParaRPr kumimoji="1" lang="ja-JP" altLang="en-US" sz="3200" b="1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05874" y="6208284"/>
            <a:ext cx="893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/>
              <a:t>Be the bridge between Shizuoka and your country!!</a:t>
            </a:r>
            <a:endParaRPr kumimoji="1" lang="ja-JP" altLang="en-US" sz="2800" dirty="0"/>
          </a:p>
        </p:txBody>
      </p:sp>
      <p:sp>
        <p:nvSpPr>
          <p:cNvPr id="35" name="円/楕円 7"/>
          <p:cNvSpPr/>
          <p:nvPr/>
        </p:nvSpPr>
        <p:spPr bwMode="auto">
          <a:xfrm>
            <a:off x="252000" y="6759376"/>
            <a:ext cx="8640000" cy="540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46">
              <a:solidFill>
                <a:schemeClr val="tx1"/>
              </a:solidFill>
            </a:endParaRPr>
          </a:p>
        </p:txBody>
      </p:sp>
      <p:pic>
        <p:nvPicPr>
          <p:cNvPr id="2050" name="Picture 2" descr="http://www.mappery.com/maps/Southern-Asia-Map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7363" r="3260" b="4669"/>
          <a:stretch/>
        </p:blipFill>
        <p:spPr bwMode="auto">
          <a:xfrm>
            <a:off x="629454" y="2535531"/>
            <a:ext cx="212829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5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0" y="-13672"/>
            <a:ext cx="9144000" cy="682380"/>
          </a:xfrm>
          <a:solidFill>
            <a:srgbClr val="194FA5"/>
          </a:solidFill>
        </p:spPr>
        <p:txBody>
          <a:bodyPr>
            <a:normAutofit fontScale="90000"/>
          </a:bodyPr>
          <a:lstStyle/>
          <a:p>
            <a:pPr fontAlgn="base"/>
            <a:r>
              <a:rPr kumimoji="1" lang="en-US" altLang="ja-JP" kern="1200" dirty="0">
                <a:solidFill>
                  <a:srgbClr val="FFFFFF"/>
                </a:solidFill>
                <a:effectLst/>
              </a:rPr>
              <a:t>Eligible countries for ABP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B8D3F-6128-4980-ADA7-56922DB682A2}" type="slidenum">
              <a:rPr lang="en-US" altLang="ja-JP" smtClean="0"/>
              <a:pPr>
                <a:defRPr/>
              </a:pPr>
              <a:t>34</a:t>
            </a:fld>
            <a:endParaRPr lang="en-US" altLang="ja-JP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7062" y="1018646"/>
            <a:ext cx="8332730" cy="4732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Tuition Scholarship 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available for</a:t>
            </a:r>
          </a:p>
          <a:p>
            <a:pPr algn="just">
              <a:lnSpc>
                <a:spcPct val="150000"/>
              </a:lnSpc>
              <a:buNone/>
            </a:pPr>
            <a:r>
              <a:rPr lang="en-GB" altLang="ja-JP" sz="2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Bachelor's courses:</a:t>
            </a:r>
          </a:p>
          <a:p>
            <a:pPr lvl="1" algn="just">
              <a:lnSpc>
                <a:spcPct val="150000"/>
              </a:lnSpc>
            </a:pPr>
            <a:r>
              <a:rPr lang="en-GB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India, Indonesia, Myanmar,</a:t>
            </a:r>
            <a:r>
              <a:rPr lang="en-GB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Thailand &amp; Vietnam</a:t>
            </a:r>
            <a:endParaRPr lang="en-GB" altLang="ja-JP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endParaRPr lang="en-GB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n-GB" altLang="ja-JP" sz="2800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Master's courses: </a:t>
            </a:r>
          </a:p>
          <a:p>
            <a:pPr lvl="1" algn="just">
              <a:lnSpc>
                <a:spcPct val="150000"/>
              </a:lnSpc>
            </a:pPr>
            <a:r>
              <a:rPr lang="en-GB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Bangladesh, China, India, Indonesia, Laos, Malaysia,</a:t>
            </a:r>
          </a:p>
          <a:p>
            <a:pPr lvl="1" algn="just">
              <a:lnSpc>
                <a:spcPct val="150000"/>
              </a:lnSpc>
            </a:pPr>
            <a:r>
              <a:rPr lang="en-GB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Mongolia, Myanmar, Nepal, Philippines, Singapore, </a:t>
            </a:r>
          </a:p>
          <a:p>
            <a:pPr lvl="1" algn="just">
              <a:lnSpc>
                <a:spcPct val="150000"/>
              </a:lnSpc>
            </a:pPr>
            <a:r>
              <a:rPr lang="en-GB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South Korea, Sri Lanka, Taiwan, Thailand &amp; Vietnam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0"/>
            <a:ext cx="4143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05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28146"/>
            <a:ext cx="9144000" cy="720080"/>
          </a:xfrm>
          <a:prstGeom prst="rect">
            <a:avLst/>
          </a:prstGeom>
          <a:solidFill>
            <a:srgbClr val="194F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Asia Bridge Program (ABP)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198" y="813176"/>
            <a:ext cx="928226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ü"/>
            </a:pPr>
            <a:r>
              <a:rPr lang="en-US" altLang="ja-JP" sz="3200" dirty="0">
                <a:cs typeface="Times New Roman" pitchFamily="18" charset="0"/>
              </a:rPr>
              <a:t>ABP is a unique industry-academia collaborative program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altLang="ja-JP" sz="3200" dirty="0">
                <a:cs typeface="Times New Roman" pitchFamily="18" charset="0"/>
              </a:rPr>
              <a:t>undergraduate program in Japanese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altLang="ja-JP" sz="3200" dirty="0">
                <a:cs typeface="Times New Roman" pitchFamily="18" charset="0"/>
              </a:rPr>
              <a:t>graduate program in English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altLang="ja-JP" sz="3200" dirty="0"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ü"/>
            </a:pPr>
            <a:r>
              <a:rPr lang="en-US" altLang="ja-JP" sz="3200" dirty="0">
                <a:cs typeface="Times New Roman" pitchFamily="18" charset="0"/>
              </a:rPr>
              <a:t>In addition to exemption from the application and enrollment fees, it waives the tuition of the first year.</a:t>
            </a:r>
            <a:endParaRPr lang="en-US" altLang="ja-JP" sz="32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654563-8BDF-4253-A3EC-92B58FB52700}"/>
              </a:ext>
            </a:extLst>
          </p:cNvPr>
          <p:cNvSpPr txBox="1"/>
          <p:nvPr/>
        </p:nvSpPr>
        <p:spPr>
          <a:xfrm>
            <a:off x="9198" y="483534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Tuition</a:t>
            </a:r>
            <a:endParaRPr kumimoji="1" lang="ja-JP" altLang="en-US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DF22AF5-7207-4F05-87A7-B5DF6CAC3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3132"/>
            <a:ext cx="9144000" cy="13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25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4" r="59196" b="10206"/>
          <a:stretch/>
        </p:blipFill>
        <p:spPr>
          <a:xfrm>
            <a:off x="292813" y="1628800"/>
            <a:ext cx="8540171" cy="3096344"/>
          </a:xfrm>
        </p:spPr>
      </p:pic>
      <p:grpSp>
        <p:nvGrpSpPr>
          <p:cNvPr id="5" name="Group 100"/>
          <p:cNvGrpSpPr>
            <a:grpSpLocks/>
          </p:cNvGrpSpPr>
          <p:nvPr/>
        </p:nvGrpSpPr>
        <p:grpSpPr bwMode="auto">
          <a:xfrm>
            <a:off x="130175" y="96838"/>
            <a:ext cx="8793163" cy="466725"/>
            <a:chOff x="0" y="-1"/>
            <a:chExt cx="8794750" cy="465139"/>
          </a:xfrm>
        </p:grpSpPr>
        <p:sp>
          <p:nvSpPr>
            <p:cNvPr id="6" name="AutoShape 101"/>
            <p:cNvSpPr>
              <a:spLocks/>
            </p:cNvSpPr>
            <p:nvPr/>
          </p:nvSpPr>
          <p:spPr bwMode="auto">
            <a:xfrm>
              <a:off x="0" y="-1"/>
              <a:ext cx="8794750" cy="46513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6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" name="AutoShape 102"/>
            <p:cNvSpPr>
              <a:spLocks/>
            </p:cNvSpPr>
            <p:nvPr/>
          </p:nvSpPr>
          <p:spPr bwMode="auto">
            <a:xfrm>
              <a:off x="0" y="-1"/>
              <a:ext cx="8794750" cy="46039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Monotype Sorts" pitchFamily="2" charset="2"/>
                <a:buChar char="s"/>
                <a:defRPr kumimoji="1" sz="32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8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Monotype Sorts" pitchFamily="2" charset="2"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Osaka" charset="-128"/>
                  <a:cs typeface="+mn-cs"/>
                  <a:sym typeface="Helvetica" charset="0"/>
                </a:rPr>
                <a:t>Scholarships &amp; Tuition Fees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  <a:sym typeface="Calibri" pitchFamily="34" charset="0"/>
              </a:endParaRPr>
            </a:p>
          </p:txBody>
        </p:sp>
      </p:grpSp>
      <p:pic>
        <p:nvPicPr>
          <p:cNvPr id="8" name="Picture 103" descr="im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9225"/>
            <a:ext cx="4143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951" y="4889734"/>
            <a:ext cx="885362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Financial funds worth \ 834,800 </a:t>
            </a:r>
            <a:r>
              <a:rPr lang="en-US" altLang="ja-JP" sz="2800" b="1" u="sng" dirty="0">
                <a:solidFill>
                  <a:srgbClr val="FF0000"/>
                </a:solidFill>
              </a:rPr>
              <a:t>(470,500 INR</a:t>
            </a: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No fee for the 1</a:t>
            </a:r>
            <a:r>
              <a:rPr kumimoji="1" lang="en-US" altLang="ja-JP" sz="2800" b="1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st</a:t>
            </a: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year of the study</a:t>
            </a:r>
            <a:endParaRPr lang="en-US" altLang="ja-JP" sz="2800" b="1" u="sng" dirty="0">
              <a:solidFill>
                <a:prstClr val="black"/>
              </a:solidFill>
            </a:endParaRPr>
          </a:p>
          <a:p>
            <a:pPr marL="446088" lvl="0" indent="-446088">
              <a:buFont typeface="Wingdings" pitchFamily="2" charset="2"/>
              <a:buChar char="ü"/>
            </a:pPr>
            <a:r>
              <a:rPr lang="ja-JP" altLang="en-US" sz="2800" b="1" dirty="0">
                <a:solidFill>
                  <a:prstClr val="black"/>
                </a:solidFill>
              </a:rPr>
              <a:t> </a:t>
            </a:r>
            <a:r>
              <a:rPr lang="en-US" altLang="ja-JP" sz="2800" b="1" u="sng" dirty="0">
                <a:solidFill>
                  <a:prstClr val="black"/>
                </a:solidFill>
              </a:rPr>
              <a:t>2</a:t>
            </a:r>
            <a:r>
              <a:rPr lang="en-US" altLang="ja-JP" sz="2800" b="1" u="sng" baseline="30000" dirty="0">
                <a:solidFill>
                  <a:prstClr val="black"/>
                </a:solidFill>
              </a:rPr>
              <a:t>nd</a:t>
            </a:r>
            <a:r>
              <a:rPr lang="ja-JP" altLang="en-US" sz="2800" b="1" u="sng" dirty="0">
                <a:solidFill>
                  <a:prstClr val="black"/>
                </a:solidFill>
              </a:rPr>
              <a:t> </a:t>
            </a:r>
            <a:r>
              <a:rPr lang="en-US" altLang="ja-JP" sz="2800" b="1" u="sng" dirty="0">
                <a:solidFill>
                  <a:prstClr val="black"/>
                </a:solidFill>
              </a:rPr>
              <a:t>year: Full or half Tuition Scholarship offered according to the academic performance of 1</a:t>
            </a:r>
            <a:r>
              <a:rPr lang="en-US" altLang="ja-JP" sz="2800" b="1" u="sng" baseline="30000" dirty="0">
                <a:solidFill>
                  <a:prstClr val="black"/>
                </a:solidFill>
              </a:rPr>
              <a:t>st</a:t>
            </a:r>
            <a:r>
              <a:rPr lang="en-US" altLang="ja-JP" sz="2800" b="1" u="sng" dirty="0">
                <a:solidFill>
                  <a:prstClr val="black"/>
                </a:solidFill>
              </a:rPr>
              <a:t> year</a:t>
            </a:r>
            <a:endParaRPr kumimoji="1" lang="ja-JP" alt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24" y="2420888"/>
            <a:ext cx="2006600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Full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Tuition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Scholarship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4900" y="2636912"/>
            <a:ext cx="18415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Waived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8500" y="2636912"/>
            <a:ext cx="18415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Waived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209" y="695738"/>
            <a:ext cx="78341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Graduate student : 1</a:t>
            </a:r>
            <a:r>
              <a:rPr kumimoji="1" lang="en-US" altLang="ja-JP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st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year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513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0"/>
          <p:cNvGrpSpPr>
            <a:grpSpLocks/>
          </p:cNvGrpSpPr>
          <p:nvPr/>
        </p:nvGrpSpPr>
        <p:grpSpPr bwMode="auto">
          <a:xfrm>
            <a:off x="130175" y="96838"/>
            <a:ext cx="8793163" cy="466725"/>
            <a:chOff x="0" y="-1"/>
            <a:chExt cx="8794750" cy="465139"/>
          </a:xfrm>
        </p:grpSpPr>
        <p:sp>
          <p:nvSpPr>
            <p:cNvPr id="5" name="AutoShape 101"/>
            <p:cNvSpPr>
              <a:spLocks/>
            </p:cNvSpPr>
            <p:nvPr/>
          </p:nvSpPr>
          <p:spPr bwMode="auto">
            <a:xfrm>
              <a:off x="0" y="-1"/>
              <a:ext cx="8794750" cy="46513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6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" name="AutoShape 102"/>
            <p:cNvSpPr>
              <a:spLocks/>
            </p:cNvSpPr>
            <p:nvPr/>
          </p:nvSpPr>
          <p:spPr bwMode="auto">
            <a:xfrm>
              <a:off x="0" y="-1"/>
              <a:ext cx="8794750" cy="46039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Monotype Sorts" pitchFamily="2" charset="2"/>
                <a:buChar char="s"/>
                <a:defRPr kumimoji="1" sz="32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8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Monotype Sorts" pitchFamily="2" charset="2"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charset="0"/>
                  <a:ea typeface="ＭＳ Ｐゴシック" pitchFamily="50" charset="-128"/>
                  <a:cs typeface="+mn-cs"/>
                  <a:sym typeface="Helvetica" charset="0"/>
                </a:rPr>
                <a:t>Other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Osaka" charset="-128"/>
                  <a:cs typeface="+mn-cs"/>
                  <a:sym typeface="Helvetica" charset="0"/>
                </a:rPr>
                <a:t>Scholarships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  <a:sym typeface="Calibri" pitchFamily="34" charset="0"/>
              </a:endParaRPr>
            </a:p>
          </p:txBody>
        </p:sp>
      </p:grpSp>
      <p:pic>
        <p:nvPicPr>
          <p:cNvPr id="7" name="Picture 103" descr="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9225"/>
            <a:ext cx="4143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71055" y="856357"/>
            <a:ext cx="8968674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</a:tabLst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【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Pre-departure</a:t>
            </a: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】</a:t>
            </a:r>
          </a:p>
          <a:p>
            <a:pPr marL="34290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  <a:tab pos="723900" algn="l"/>
              </a:tabLst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	Mabuchi International Scholarship Foundation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  1 yr. 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34290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  <a:tab pos="723900" algn="l"/>
              </a:tabLst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	MEXT Honors Scholarship for Privately Financed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Inter.Students</a:t>
            </a: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 </a:t>
            </a:r>
          </a:p>
          <a:p>
            <a:pPr marL="34290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  <a:tab pos="723900" algn="l"/>
              </a:tabLst>
              <a:defRPr/>
            </a:pP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</a:tabLst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【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While studying in Japan</a:t>
            </a: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】</a:t>
            </a:r>
          </a:p>
          <a:p>
            <a:pPr marL="34290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  <a:tab pos="723900" algn="l"/>
              </a:tabLst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MEXT Honors Scholarship for Privately Financed Inter. Students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34290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  <a:tab pos="723900" algn="l"/>
              </a:tabLst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Mitsui DuPont Fluor chemicals 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34290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  <a:tab pos="723900" algn="l"/>
              </a:tabLst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JGCS Scholarship Foundation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34290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  <a:tab pos="723900" algn="l"/>
              </a:tabLst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Sato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Yo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International Scholarship Foundation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34290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  <a:tab pos="723900" algn="l"/>
              </a:tabLst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</a:t>
            </a:r>
            <a:r>
              <a:rPr kumimoji="1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Mitsubishi Corporation International Scholarship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34290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  <a:tab pos="723900" algn="l"/>
              </a:tabLst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SHIZUGIN Asia Scholarship </a:t>
            </a: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 yrs.</a:t>
            </a: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）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 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34290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  <a:tab pos="723900" algn="l"/>
              </a:tabLst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ENKEI Scholarship Foundation</a:t>
            </a: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 yr.</a:t>
            </a: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）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 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34290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  <a:tab pos="723900" algn="l"/>
              </a:tabLst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</a:t>
            </a:r>
            <a:r>
              <a:rPr kumimoji="1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Kyoritsu </a:t>
            </a:r>
            <a:r>
              <a:rPr kumimoji="1" lang="en-GB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FoundationScholarship</a:t>
            </a:r>
            <a:r>
              <a:rPr kumimoji="1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(2 yrs.)</a:t>
            </a:r>
          </a:p>
          <a:p>
            <a:pPr marL="34290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  <a:tab pos="723900" algn="l"/>
              </a:tabLst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</a:t>
            </a:r>
            <a:r>
              <a:rPr kumimoji="1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Honda </a:t>
            </a:r>
            <a:r>
              <a:rPr kumimoji="1" lang="en-GB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Benjiro</a:t>
            </a:r>
            <a:r>
              <a:rPr kumimoji="1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GB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Shogaku</a:t>
            </a:r>
            <a:r>
              <a:rPr kumimoji="1" lang="en-GB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GB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Kikin</a:t>
            </a: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(up to 3 yrs.)</a:t>
            </a:r>
          </a:p>
          <a:p>
            <a:pPr marL="34290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273050" algn="l"/>
                <a:tab pos="723900" algn="l"/>
              </a:tabLst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 	Shizuoka University International Foundation</a:t>
            </a:r>
            <a:endParaRPr kumimoji="1" lang="ja-JP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2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5536" y="5733256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+mj-lt"/>
                <a:cs typeface="Times New Roman" panose="02020603050405020304" pitchFamily="18" charset="0"/>
              </a:rPr>
              <a:t>Photo after the entrance </a:t>
            </a:r>
            <a:r>
              <a:rPr lang="en-US" altLang="ja-JP" sz="3200" dirty="0">
                <a:latin typeface="+mj-lt"/>
                <a:cs typeface="Times New Roman" panose="02020603050405020304" pitchFamily="18" charset="0"/>
              </a:rPr>
              <a:t>c</a:t>
            </a:r>
            <a:r>
              <a:rPr kumimoji="1" lang="en-US" altLang="ja-JP" sz="3200" dirty="0">
                <a:latin typeface="+mj-lt"/>
                <a:cs typeface="Times New Roman" panose="02020603050405020304" pitchFamily="18" charset="0"/>
              </a:rPr>
              <a:t>eremony</a:t>
            </a:r>
            <a:endParaRPr kumimoji="1" lang="ja-JP" altLang="en-US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70" y="980728"/>
            <a:ext cx="9144000" cy="46291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28146"/>
            <a:ext cx="9144000" cy="720080"/>
          </a:xfrm>
          <a:prstGeom prst="rect">
            <a:avLst/>
          </a:prstGeom>
          <a:solidFill>
            <a:srgbClr val="194F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Asia Bridge Program (ABP)</a:t>
            </a:r>
          </a:p>
        </p:txBody>
      </p:sp>
    </p:spTree>
    <p:extLst>
      <p:ext uri="{BB962C8B-B14F-4D97-AF65-F5344CB8AC3E}">
        <p14:creationId xmlns:p14="http://schemas.microsoft.com/office/powerpoint/2010/main" val="3267620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0">
            <a:extLst>
              <a:ext uri="{FF2B5EF4-FFF2-40B4-BE49-F238E27FC236}">
                <a16:creationId xmlns:a16="http://schemas.microsoft.com/office/drawing/2014/main" id="{98A03994-224B-4E8D-8432-1AA85AD04174}"/>
              </a:ext>
            </a:extLst>
          </p:cNvPr>
          <p:cNvGrpSpPr>
            <a:grpSpLocks/>
          </p:cNvGrpSpPr>
          <p:nvPr/>
        </p:nvGrpSpPr>
        <p:grpSpPr bwMode="auto">
          <a:xfrm>
            <a:off x="130175" y="96838"/>
            <a:ext cx="8793163" cy="466725"/>
            <a:chOff x="0" y="-1"/>
            <a:chExt cx="8794750" cy="465139"/>
          </a:xfrm>
          <a:solidFill>
            <a:srgbClr val="194FA5"/>
          </a:solidFill>
        </p:grpSpPr>
        <p:sp>
          <p:nvSpPr>
            <p:cNvPr id="7" name="AutoShape 101">
              <a:extLst>
                <a:ext uri="{FF2B5EF4-FFF2-40B4-BE49-F238E27FC236}">
                  <a16:creationId xmlns:a16="http://schemas.microsoft.com/office/drawing/2014/main" id="{3EA9FFCE-EA4C-4A7A-84F3-83E7CD538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8794750" cy="46513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" name="AutoShape 102">
              <a:extLst>
                <a:ext uri="{FF2B5EF4-FFF2-40B4-BE49-F238E27FC236}">
                  <a16:creationId xmlns:a16="http://schemas.microsoft.com/office/drawing/2014/main" id="{9B8B5641-6F1C-44C5-AC4E-7E353B581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8794750" cy="46039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Monotype Sorts" pitchFamily="2" charset="2"/>
                <a:buChar char="s"/>
                <a:defRPr kumimoji="1" sz="32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8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Monotype Sorts" pitchFamily="2" charset="2"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charset="0"/>
                  <a:ea typeface="ＭＳ Ｐゴシック" pitchFamily="50" charset="-128"/>
                  <a:cs typeface="+mn-cs"/>
                  <a:sym typeface="Helvetica" charset="0"/>
                </a:rPr>
                <a:t>Social programs 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  <a:sym typeface="Calibri" pitchFamily="34" charset="0"/>
              </a:endParaRPr>
            </a:p>
          </p:txBody>
        </p:sp>
      </p:grpSp>
      <p:pic>
        <p:nvPicPr>
          <p:cNvPr id="9" name="Picture 103" descr="image.jpg">
            <a:extLst>
              <a:ext uri="{FF2B5EF4-FFF2-40B4-BE49-F238E27FC236}">
                <a16:creationId xmlns:a16="http://schemas.microsoft.com/office/drawing/2014/main" id="{B4AB41B8-0066-47F6-9745-C79D4C79A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9225"/>
            <a:ext cx="4143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782B59EC-7EFD-4CCE-9576-E61C83A1E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41" y="1022639"/>
            <a:ext cx="3275734" cy="223961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91156C5-4277-48CC-A8FD-6240D8EB7538}"/>
              </a:ext>
            </a:extLst>
          </p:cNvPr>
          <p:cNvSpPr txBox="1"/>
          <p:nvPr/>
        </p:nvSpPr>
        <p:spPr>
          <a:xfrm>
            <a:off x="4278051" y="919049"/>
            <a:ext cx="4785284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Student lounge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hlinkClick r:id="rId5"/>
              </a:rPr>
              <a:t>https://www.suoic.shizuoka.ac.jp/international/international-exchange-lounge/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Shizuoka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Hamamatsu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hlinkClick r:id="rId6"/>
              </a:rPr>
              <a:t>Video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834F563-F52A-4807-A027-30E7DBB1F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641" y="3829794"/>
            <a:ext cx="3382176" cy="2305050"/>
          </a:xfrm>
          <a:prstGeom prst="rect">
            <a:avLst/>
          </a:prstGeom>
        </p:spPr>
      </p:pic>
      <p:pic>
        <p:nvPicPr>
          <p:cNvPr id="12" name="Picture 8" descr="https://www.suoic.shizuoka.ac.jp/wp-content/uploads/2021/07/IMG_9241-scaled-850x500.jpg">
            <a:extLst>
              <a:ext uri="{FF2B5EF4-FFF2-40B4-BE49-F238E27FC236}">
                <a16:creationId xmlns:a16="http://schemas.microsoft.com/office/drawing/2014/main" id="{FC8C5822-0939-42A8-A4AB-7BB24E34E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27" y="3829794"/>
            <a:ext cx="3973332" cy="233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052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0BA359-A468-48E8-B11E-036D8F3CB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0238"/>
            <a:ext cx="8229600" cy="5937523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kumimoji="1" lang="en-US" altLang="ja-JP" dirty="0"/>
              <a:t>Introduction of Shizuoka University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kumimoji="1" lang="en-US" altLang="ja-JP" dirty="0"/>
              <a:t>Location of campus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kumimoji="1" lang="en-US" altLang="ja-JP" dirty="0"/>
              <a:t>History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kumimoji="1" lang="en-US" altLang="ja-JP" dirty="0"/>
              <a:t>Departments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kumimoji="1" lang="en-US" altLang="ja-JP" dirty="0"/>
              <a:t>International student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en-US" altLang="ja-JP" dirty="0"/>
              <a:t>Student exchange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kumimoji="1" lang="en-US" altLang="ja-JP" dirty="0"/>
              <a:t>ABP : accepting students from Asian countries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SSSV : sending students to foreign countries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en-US" altLang="ja-JP" dirty="0"/>
              <a:t>Relationship between BME and Shizuoka Univ.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Inter Academia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Suzuki foundation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5F162A-BAE8-4CE4-A35F-51036882CF88}"/>
              </a:ext>
            </a:extLst>
          </p:cNvPr>
          <p:cNvSpPr txBox="1"/>
          <p:nvPr/>
        </p:nvSpPr>
        <p:spPr>
          <a:xfrm>
            <a:off x="4572000" y="5085184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/>
              <a:t>(</a:t>
            </a:r>
            <a:r>
              <a:rPr lang="en-US" altLang="ja-JP" sz="3200" dirty="0">
                <a:solidFill>
                  <a:srgbClr val="1D294D"/>
                </a:solidFill>
              </a:rPr>
              <a:t>ÓE</a:t>
            </a:r>
            <a:r>
              <a:rPr kumimoji="1" lang="en-US" altLang="ja-JP" sz="3200" dirty="0"/>
              <a:t>)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81522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0">
            <a:extLst>
              <a:ext uri="{FF2B5EF4-FFF2-40B4-BE49-F238E27FC236}">
                <a16:creationId xmlns:a16="http://schemas.microsoft.com/office/drawing/2014/main" id="{CB972FE5-FE7C-4816-BF82-2E3A93E3AC62}"/>
              </a:ext>
            </a:extLst>
          </p:cNvPr>
          <p:cNvGrpSpPr>
            <a:grpSpLocks/>
          </p:cNvGrpSpPr>
          <p:nvPr/>
        </p:nvGrpSpPr>
        <p:grpSpPr bwMode="auto">
          <a:xfrm>
            <a:off x="130175" y="96838"/>
            <a:ext cx="8793163" cy="466725"/>
            <a:chOff x="0" y="-1"/>
            <a:chExt cx="8794750" cy="465139"/>
          </a:xfrm>
          <a:solidFill>
            <a:srgbClr val="194FA5"/>
          </a:solidFill>
        </p:grpSpPr>
        <p:sp>
          <p:nvSpPr>
            <p:cNvPr id="5" name="AutoShape 101">
              <a:extLst>
                <a:ext uri="{FF2B5EF4-FFF2-40B4-BE49-F238E27FC236}">
                  <a16:creationId xmlns:a16="http://schemas.microsoft.com/office/drawing/2014/main" id="{FCBB6ED9-8CA7-4FC0-8B74-66D290B5B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8794750" cy="46513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" name="AutoShape 102">
              <a:extLst>
                <a:ext uri="{FF2B5EF4-FFF2-40B4-BE49-F238E27FC236}">
                  <a16:creationId xmlns:a16="http://schemas.microsoft.com/office/drawing/2014/main" id="{2A389A19-ADC7-485B-94E5-FB0B88BFB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-1"/>
              <a:ext cx="8794750" cy="46039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Monotype Sorts" pitchFamily="2" charset="2"/>
                <a:buChar char="s"/>
                <a:defRPr kumimoji="1" sz="32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8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Monotype Sorts" pitchFamily="2" charset="2"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charset="0"/>
                  <a:ea typeface="ＭＳ Ｐゴシック" pitchFamily="50" charset="-128"/>
                  <a:cs typeface="+mn-cs"/>
                  <a:sym typeface="Helvetica" charset="0"/>
                </a:rPr>
                <a:t>Japanese language lessons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  <a:sym typeface="Calibri" pitchFamily="34" charset="0"/>
              </a:endParaRPr>
            </a:p>
          </p:txBody>
        </p:sp>
      </p:grpSp>
      <p:pic>
        <p:nvPicPr>
          <p:cNvPr id="7" name="Picture 103" descr="image.jpg">
            <a:extLst>
              <a:ext uri="{FF2B5EF4-FFF2-40B4-BE49-F238E27FC236}">
                <a16:creationId xmlns:a16="http://schemas.microsoft.com/office/drawing/2014/main" id="{2038782F-7C0D-4F75-A934-0DF781E5F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9225"/>
            <a:ext cx="4143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scontent-nrt1-1.xx.fbcdn.net/v/t39.30808-6/295969666_120785047357838_5530945679272243122_n.jpg?stp=dst-jpg_s600x600&amp;_nc_cat=104&amp;ccb=1-7&amp;_nc_sid=730e14&amp;_nc_ohc=hpfZtSBUlb0AX8cIPzZ&amp;_nc_ht=scontent-nrt1-1.xx&amp;oh=00_AT-TvpvhFQJG1c7cNMQcXoozauBTcMsyeWOxw5fmBzxmgg&amp;oe=6302B481">
            <a:extLst>
              <a:ext uri="{FF2B5EF4-FFF2-40B4-BE49-F238E27FC236}">
                <a16:creationId xmlns:a16="http://schemas.microsoft.com/office/drawing/2014/main" id="{DF276FD2-7131-480A-9F0D-2A1E580BD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030098"/>
            <a:ext cx="4325760" cy="324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nrt1-1.xx.fbcdn.net/v/t39.30808-6/294647300_118229617613381_4960472831659590044_n.jpg?stp=dst-jpg_s600x600&amp;_nc_cat=106&amp;ccb=1-7&amp;_nc_sid=730e14&amp;_nc_ohc=puFag7gUym4AX9HadmY&amp;_nc_ht=scontent-nrt1-1.xx&amp;oh=00_AT9_WeTgCl4Ljahk4D4Qg_noRUyTH8BWHQKvlSL37U4jsA&amp;oe=63026040">
            <a:extLst>
              <a:ext uri="{FF2B5EF4-FFF2-40B4-BE49-F238E27FC236}">
                <a16:creationId xmlns:a16="http://schemas.microsoft.com/office/drawing/2014/main" id="{8084FEC1-AE2C-4950-8FA1-34400536A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4" y="1030098"/>
            <a:ext cx="4325761" cy="32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1EECE0-BE5C-4219-9726-46DB990C433E}"/>
              </a:ext>
            </a:extLst>
          </p:cNvPr>
          <p:cNvSpPr txBox="1"/>
          <p:nvPr/>
        </p:nvSpPr>
        <p:spPr>
          <a:xfrm>
            <a:off x="286146" y="4740953"/>
            <a:ext cx="85717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In-sessional Japanese language courses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are offered throughout the year.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The courses are provided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free of charge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The courses cater to students ranging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from beginners to advanced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levels.</a:t>
            </a:r>
          </a:p>
        </p:txBody>
      </p:sp>
    </p:spTree>
    <p:extLst>
      <p:ext uri="{BB962C8B-B14F-4D97-AF65-F5344CB8AC3E}">
        <p14:creationId xmlns:p14="http://schemas.microsoft.com/office/powerpoint/2010/main" val="1859398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"/>
            <a:ext cx="51212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68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3586163"/>
            <a:ext cx="49069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420688"/>
            <a:ext cx="4665662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2769"/>
            <a:ext cx="4381500" cy="32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テキスト ボックス 9"/>
          <p:cNvSpPr txBox="1">
            <a:spLocks noChangeArrowheads="1"/>
          </p:cNvSpPr>
          <p:nvPr/>
        </p:nvSpPr>
        <p:spPr bwMode="auto">
          <a:xfrm>
            <a:off x="0" y="6510338"/>
            <a:ext cx="2843213" cy="34766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International Residence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1686" name="テキスト ボックス 10"/>
          <p:cNvSpPr txBox="1">
            <a:spLocks noChangeArrowheads="1"/>
          </p:cNvSpPr>
          <p:nvPr/>
        </p:nvSpPr>
        <p:spPr bwMode="auto">
          <a:xfrm>
            <a:off x="6734175" y="6537325"/>
            <a:ext cx="2374900" cy="34766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Arial" pitchFamily="34" charset="0"/>
              <a:defRPr kumimoji="1" sz="160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Akebono Dormitory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9" name="Group 100"/>
          <p:cNvGrpSpPr>
            <a:grpSpLocks/>
          </p:cNvGrpSpPr>
          <p:nvPr/>
        </p:nvGrpSpPr>
        <p:grpSpPr bwMode="auto">
          <a:xfrm>
            <a:off x="130175" y="96838"/>
            <a:ext cx="8793163" cy="466725"/>
            <a:chOff x="0" y="-1"/>
            <a:chExt cx="8794750" cy="465139"/>
          </a:xfrm>
          <a:solidFill>
            <a:srgbClr val="194FA5"/>
          </a:solidFill>
        </p:grpSpPr>
        <p:sp>
          <p:nvSpPr>
            <p:cNvPr id="10" name="AutoShape 101"/>
            <p:cNvSpPr>
              <a:spLocks/>
            </p:cNvSpPr>
            <p:nvPr/>
          </p:nvSpPr>
          <p:spPr bwMode="auto">
            <a:xfrm>
              <a:off x="0" y="-1"/>
              <a:ext cx="8794750" cy="46513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AutoShape 102"/>
            <p:cNvSpPr>
              <a:spLocks/>
            </p:cNvSpPr>
            <p:nvPr/>
          </p:nvSpPr>
          <p:spPr bwMode="auto">
            <a:xfrm>
              <a:off x="0" y="-1"/>
              <a:ext cx="8794750" cy="46039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9" tIns="45719" rIns="45719" bIns="45719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Monotype Sorts" pitchFamily="2" charset="2"/>
                <a:buChar char="s"/>
                <a:defRPr kumimoji="1" sz="32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8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Monotype Sorts" pitchFamily="2" charset="2"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Osaka" charset="-128"/>
                  <a:cs typeface="+mn-cs"/>
                  <a:sym typeface="Helvetica" charset="0"/>
                </a:rPr>
                <a:t>Accommodation</a:t>
              </a: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Osaka" charset="-128"/>
                  <a:cs typeface="+mn-cs"/>
                  <a:sym typeface="Helvetica" charset="0"/>
                </a:rPr>
                <a:t>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itchFamily="34" charset="0"/>
                  <a:ea typeface="Osaka" charset="-128"/>
                  <a:cs typeface="+mn-cs"/>
                  <a:sym typeface="Helvetica" charset="0"/>
                </a:rPr>
                <a:t>guaranteed for 1</a:t>
              </a:r>
              <a:r>
                <a:rPr kumimoji="1" lang="en-US" altLang="ja-JP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itchFamily="34" charset="0"/>
                  <a:ea typeface="Osaka" charset="-128"/>
                  <a:cs typeface="+mn-cs"/>
                  <a:sym typeface="Helvetica" charset="0"/>
                </a:rPr>
                <a:t>st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itchFamily="34" charset="0"/>
                  <a:ea typeface="Osaka" charset="-128"/>
                  <a:cs typeface="+mn-cs"/>
                  <a:sym typeface="Helvetica" charset="0"/>
                </a:rPr>
                <a:t> year 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Osaka" charset="-128"/>
                  <a:cs typeface="+mn-cs"/>
                  <a:sym typeface="Helvetica" charset="0"/>
                </a:rPr>
                <a:t> 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  <a:sym typeface="Calibri" pitchFamily="34" charset="0"/>
              </a:endParaRPr>
            </a:p>
          </p:txBody>
        </p:sp>
      </p:grpSp>
      <p:pic>
        <p:nvPicPr>
          <p:cNvPr id="12" name="Picture 103" descr="imag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9225"/>
            <a:ext cx="4143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593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33349" y="98425"/>
            <a:ext cx="8794750" cy="465138"/>
          </a:xfrm>
          <a:prstGeom prst="rect">
            <a:avLst/>
          </a:prstGeom>
          <a:solidFill>
            <a:srgbClr val="194FA5"/>
          </a:solidFill>
          <a:ln>
            <a:noFill/>
          </a:ln>
        </p:spPr>
        <p:txBody>
          <a:bodyPr/>
          <a:lstStyle>
            <a:lvl1pPr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　　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  <a:sym typeface="Helvetica" charset="0"/>
              </a:rPr>
              <a:t>ABP-SU  </a:t>
            </a:r>
            <a:r>
              <a:rPr kumimoji="1" lang="en-US" altLang="ja-JP" sz="24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  <a:sym typeface="Helvetica" charset="0"/>
              </a:rPr>
              <a:t>How to Apply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  <a:sym typeface="Helvetica" charset="0"/>
              </a:rPr>
              <a:t>:  Master’s courses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　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5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9225"/>
            <a:ext cx="4143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52535" y="817419"/>
            <a:ext cx="7691465" cy="871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Find a prospective academic supervisor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Provide transcript, research background information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List of Professors online  (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hlinkClick r:id="rId3"/>
              </a:rPr>
              <a:t>ABP Website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Check Professor’s research &amp; publication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Receive the </a:t>
            </a:r>
            <a:r>
              <a:rPr kumimoji="1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Acceptance letter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from your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prospective supervisor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1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Online Application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: Submit documents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Skype Interview Test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	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1885950" marR="0" lvl="3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1885950" marR="0" lvl="3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496290"/>
            <a:ext cx="123918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Until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Feb/March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170217"/>
            <a:ext cx="126124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By the 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Of March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03274"/>
            <a:ext cx="121443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April/ May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091" y="5916720"/>
            <a:ext cx="96427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1" lang="en-US" altLang="ja-JP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Application guide will be up on ABP Website in January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191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0" y="-13672"/>
            <a:ext cx="9144000" cy="682380"/>
          </a:xfrm>
          <a:solidFill>
            <a:srgbClr val="194FA5"/>
          </a:solidFill>
        </p:spPr>
        <p:txBody>
          <a:bodyPr>
            <a:normAutofit fontScale="90000"/>
          </a:bodyPr>
          <a:lstStyle/>
          <a:p>
            <a:pPr fontAlgn="base"/>
            <a:r>
              <a:rPr kumimoji="1" lang="en-US" altLang="ja-JP" kern="1200" dirty="0">
                <a:solidFill>
                  <a:srgbClr val="FFFFFF"/>
                </a:solidFill>
                <a:effectLst/>
              </a:rPr>
              <a:t>SSSV Program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B8D3F-6128-4980-ADA7-56922DB682A2}" type="slidenum">
              <a:rPr lang="en-US" altLang="ja-JP" smtClean="0"/>
              <a:pPr>
                <a:defRPr/>
              </a:pPr>
              <a:t>43</a:t>
            </a:fld>
            <a:endParaRPr lang="en-US" altLang="ja-JP" dirty="0"/>
          </a:p>
        </p:txBody>
      </p:sp>
      <p:pic>
        <p:nvPicPr>
          <p:cNvPr id="10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0"/>
            <a:ext cx="4143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C38F597-EAD9-4EE6-B06F-9B36D142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1295400"/>
            <a:ext cx="864393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69900" marR="0" lvl="0" indent="-469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1" lang="en-US" altLang="ja-JP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+mn-cs"/>
              </a:rPr>
              <a:t>Short Stay and Short Visit</a:t>
            </a:r>
          </a:p>
          <a:p>
            <a:pPr marL="1304925" marR="0" lvl="2" indent="-39528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endParaRPr kumimoji="1" lang="en-US" altLang="ja-JP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ＭＳ Ｐゴシック"/>
            </a:endParaRPr>
          </a:p>
          <a:p>
            <a:pPr marL="469900" marR="0" lvl="0" indent="-469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1" lang="en-US" altLang="ja-JP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+mn-cs"/>
              </a:rPr>
              <a:t>In 2011, Faculty of Engineering implemented an international exchange.</a:t>
            </a:r>
          </a:p>
          <a:p>
            <a:pPr marL="1304925" marR="0" lvl="2" indent="-39528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endParaRPr kumimoji="1" lang="en-US" altLang="ja-JP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ＭＳ Ｐゴシック"/>
            </a:endParaRPr>
          </a:p>
          <a:p>
            <a:pPr marL="469900" marR="0" lvl="0" indent="-469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1" lang="en-US" altLang="ja-JP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+mn-cs"/>
              </a:rPr>
              <a:t>The program enables Shizuoka University students to do research discussion at overseas universities or laboratories.</a:t>
            </a:r>
            <a:endParaRPr kumimoji="1" lang="en-US" altLang="ja-JP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79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0" y="-13672"/>
            <a:ext cx="9144000" cy="682380"/>
          </a:xfrm>
          <a:solidFill>
            <a:srgbClr val="194FA5"/>
          </a:solidFill>
        </p:spPr>
        <p:txBody>
          <a:bodyPr>
            <a:normAutofit fontScale="90000"/>
          </a:bodyPr>
          <a:lstStyle/>
          <a:p>
            <a:pPr fontAlgn="base"/>
            <a:r>
              <a:rPr kumimoji="1" lang="en-US" altLang="ja-JP" kern="1200" dirty="0">
                <a:solidFill>
                  <a:srgbClr val="FFFFFF"/>
                </a:solidFill>
                <a:effectLst/>
              </a:rPr>
              <a:t>SSSV Program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B8D3F-6128-4980-ADA7-56922DB682A2}" type="slidenum">
              <a:rPr lang="en-US" altLang="ja-JP" smtClean="0"/>
              <a:pPr>
                <a:defRPr/>
              </a:pPr>
              <a:t>44</a:t>
            </a:fld>
            <a:endParaRPr lang="en-US" altLang="ja-JP" dirty="0"/>
          </a:p>
        </p:txBody>
      </p:sp>
      <p:pic>
        <p:nvPicPr>
          <p:cNvPr id="10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0"/>
            <a:ext cx="4143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178219F-3775-405D-90B8-BE4F86F5D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793750"/>
            <a:ext cx="8748464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69900" marR="0" lvl="0" indent="-469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+mn-cs"/>
              </a:rPr>
              <a:t>to improve skills required by professional engineers at a symposium and share experiences with foreigner students.</a:t>
            </a:r>
          </a:p>
          <a:p>
            <a:pPr marL="469900" marR="0" lvl="0" indent="-469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+mn-cs"/>
              </a:rPr>
              <a:t>to cultivate presentation skills.</a:t>
            </a:r>
          </a:p>
          <a:p>
            <a:pPr marL="469900" marR="0" lvl="0" indent="-469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+mn-cs"/>
              </a:rPr>
              <a:t>to give participants a more balanced and polished international perspective.</a:t>
            </a:r>
          </a:p>
          <a:p>
            <a:pPr marL="469900" marR="0" lvl="0" indent="-469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+mn-cs"/>
              </a:rPr>
              <a:t>to promote the self development of participants.</a:t>
            </a:r>
          </a:p>
          <a:p>
            <a:pPr marL="469900" marR="0" lvl="0" indent="-469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+mn-cs"/>
              </a:rPr>
              <a:t>to promote academic collaboration between universities.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B90000"/>
              </a:solidFill>
              <a:effectLst/>
              <a:uLnTx/>
              <a:uFillTx/>
              <a:latin typeface="Verdana"/>
              <a:ea typeface="ＭＳ Ｐゴシック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CC0A268-742A-4C05-AA64-EC1E6BF52744}"/>
              </a:ext>
            </a:extLst>
          </p:cNvPr>
          <p:cNvSpPr txBox="1"/>
          <p:nvPr/>
        </p:nvSpPr>
        <p:spPr>
          <a:xfrm>
            <a:off x="719572" y="5732564"/>
            <a:ext cx="7704856" cy="1125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ja-JP" sz="4000" dirty="0">
                <a:solidFill>
                  <a:srgbClr val="FF0000"/>
                </a:solidFill>
              </a:rPr>
              <a:t>I decided to give priority to the labs which send students to IITH.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0" y="-13672"/>
            <a:ext cx="9144000" cy="682380"/>
          </a:xfrm>
          <a:solidFill>
            <a:srgbClr val="194FA5"/>
          </a:solidFill>
        </p:spPr>
        <p:txBody>
          <a:bodyPr>
            <a:normAutofit fontScale="90000"/>
          </a:bodyPr>
          <a:lstStyle/>
          <a:p>
            <a:pPr fontAlgn="base"/>
            <a:r>
              <a:rPr kumimoji="1" lang="en-US" altLang="ja-JP" kern="1200" dirty="0">
                <a:solidFill>
                  <a:srgbClr val="FFFFFF"/>
                </a:solidFill>
                <a:effectLst/>
              </a:rPr>
              <a:t>SSSV Program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B8D3F-6128-4980-ADA7-56922DB682A2}" type="slidenum">
              <a:rPr lang="en-US" altLang="ja-JP" smtClean="0"/>
              <a:pPr>
                <a:defRPr/>
              </a:pPr>
              <a:t>45</a:t>
            </a:fld>
            <a:endParaRPr lang="en-US" altLang="ja-JP" dirty="0"/>
          </a:p>
        </p:txBody>
      </p:sp>
      <p:pic>
        <p:nvPicPr>
          <p:cNvPr id="10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0"/>
            <a:ext cx="4143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178219F-3775-405D-90B8-BE4F86F5D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793750"/>
            <a:ext cx="8748464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69900" marR="0" lvl="0" indent="-469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+mn-cs"/>
              </a:rPr>
              <a:t>to improve skills required by professional engineers at a symposium and share experiences with foreigner students.</a:t>
            </a:r>
          </a:p>
          <a:p>
            <a:pPr marL="469900" marR="0" lvl="0" indent="-469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+mn-cs"/>
              </a:rPr>
              <a:t>to cultivate presentation skills.</a:t>
            </a:r>
          </a:p>
          <a:p>
            <a:pPr marL="469900" marR="0" lvl="0" indent="-469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+mn-cs"/>
              </a:rPr>
              <a:t>to give participants a more balanced and polished international perspective.</a:t>
            </a:r>
          </a:p>
          <a:p>
            <a:pPr marL="469900" marR="0" lvl="0" indent="-469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+mn-cs"/>
              </a:rPr>
              <a:t>to promote the self development of participants.</a:t>
            </a:r>
          </a:p>
          <a:p>
            <a:pPr marL="469900" marR="0" lvl="0" indent="-469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2" charset="2"/>
              <a:buChar char="o"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/>
                <a:cs typeface="+mn-cs"/>
              </a:rPr>
              <a:t>to promote academic collaboration between universities.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B90000"/>
              </a:solidFill>
              <a:effectLst/>
              <a:uLnTx/>
              <a:uFillTx/>
              <a:latin typeface="Verdana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7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1A37956-615E-483D-B9C8-AD3DD26E4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668708"/>
            <a:ext cx="7351599" cy="618929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66B305A-9D7B-48BB-ADFE-87672AF1FACF}"/>
              </a:ext>
            </a:extLst>
          </p:cNvPr>
          <p:cNvSpPr txBox="1"/>
          <p:nvPr/>
        </p:nvSpPr>
        <p:spPr>
          <a:xfrm>
            <a:off x="5039544" y="6189292"/>
            <a:ext cx="41044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http://gsst.shizuoka.ac.jp/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</a:p>
        </p:txBody>
      </p:sp>
      <p:sp>
        <p:nvSpPr>
          <p:cNvPr id="8" name="タイトル 8">
            <a:extLst>
              <a:ext uri="{FF2B5EF4-FFF2-40B4-BE49-F238E27FC236}">
                <a16:creationId xmlns:a16="http://schemas.microsoft.com/office/drawing/2014/main" id="{0717F35F-3285-4FD4-BABD-16FD483EEFAB}"/>
              </a:ext>
            </a:extLst>
          </p:cNvPr>
          <p:cNvSpPr txBox="1">
            <a:spLocks/>
          </p:cNvSpPr>
          <p:nvPr/>
        </p:nvSpPr>
        <p:spPr>
          <a:xfrm>
            <a:off x="0" y="-13672"/>
            <a:ext cx="9144000" cy="682380"/>
          </a:xfrm>
          <a:prstGeom prst="rect">
            <a:avLst/>
          </a:prstGeom>
          <a:solidFill>
            <a:srgbClr val="194FA5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j-cs"/>
              </a:rPr>
              <a:t>Ph.D. Program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12975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6706" y="1134879"/>
            <a:ext cx="8988425" cy="4797792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  <a:buFont typeface="Wingdings" panose="05000000000000000000" pitchFamily="2" charset="2"/>
              <a:buChar char="p"/>
            </a:pPr>
            <a:r>
              <a:rPr lang="en-US" altLang="ja-JP" sz="2400" b="1" dirty="0">
                <a:latin typeface="Railways"/>
              </a:rPr>
              <a:t> Research institutes (2):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US" altLang="ja-JP" sz="2400" b="1" dirty="0">
                <a:latin typeface="Railways"/>
              </a:rPr>
              <a:t>	Electronics</a:t>
            </a:r>
            <a:r>
              <a:rPr lang="en-US" altLang="ja-JP" sz="2400" dirty="0">
                <a:latin typeface="Railways"/>
              </a:rPr>
              <a:t>  and </a:t>
            </a:r>
            <a:r>
              <a:rPr lang="en-US" altLang="ja-JP" sz="2400" b="1" dirty="0">
                <a:latin typeface="Railways"/>
              </a:rPr>
              <a:t>Green Science and Technology</a:t>
            </a:r>
          </a:p>
          <a:p>
            <a:pPr>
              <a:lnSpc>
                <a:spcPts val="2000"/>
              </a:lnSpc>
              <a:buFont typeface="Wingdings" panose="05000000000000000000" pitchFamily="2" charset="2"/>
              <a:buChar char="p"/>
            </a:pPr>
            <a:endParaRPr lang="en-US" altLang="ja-JP" sz="2400" b="1" dirty="0">
              <a:latin typeface="Railways"/>
            </a:endParaRPr>
          </a:p>
          <a:p>
            <a:pPr>
              <a:lnSpc>
                <a:spcPts val="2000"/>
              </a:lnSpc>
              <a:buFont typeface="Wingdings" panose="05000000000000000000" pitchFamily="2" charset="2"/>
              <a:buChar char="p"/>
            </a:pPr>
            <a:endParaRPr lang="en-US" altLang="ja-JP" sz="2400" b="1" dirty="0">
              <a:latin typeface="Railways"/>
            </a:endParaRPr>
          </a:p>
          <a:p>
            <a:pPr>
              <a:lnSpc>
                <a:spcPts val="1700"/>
              </a:lnSpc>
              <a:buFont typeface="Wingdings" panose="05000000000000000000" pitchFamily="2" charset="2"/>
              <a:buChar char="p"/>
            </a:pPr>
            <a:r>
              <a:rPr lang="en-US" altLang="ja-JP" sz="2400" b="1" dirty="0">
                <a:latin typeface="Railways"/>
              </a:rPr>
              <a:t>Grants-in-Aid for Scientific Research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000" dirty="0">
                <a:latin typeface="Railways"/>
              </a:rPr>
              <a:t>		(National-level, Research council funding)	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	408 projects 	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	\1.3 billion (total)</a:t>
            </a:r>
          </a:p>
          <a:p>
            <a:pPr marL="0" indent="0">
              <a:lnSpc>
                <a:spcPts val="1700"/>
              </a:lnSpc>
              <a:buNone/>
            </a:pPr>
            <a:endParaRPr lang="en-US" altLang="ja-JP" sz="800" dirty="0">
              <a:latin typeface="Railways"/>
            </a:endParaRPr>
          </a:p>
          <a:p>
            <a:pPr>
              <a:lnSpc>
                <a:spcPts val="1700"/>
              </a:lnSpc>
              <a:buFont typeface="Wingdings" panose="05000000000000000000" pitchFamily="2" charset="2"/>
              <a:buChar char="p"/>
            </a:pPr>
            <a:r>
              <a:rPr lang="en-US" altLang="ja-JP" sz="2400" b="1" dirty="0">
                <a:latin typeface="Railways"/>
              </a:rPr>
              <a:t>Collaborative research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	244 projects 	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	\463 million (total)</a:t>
            </a:r>
          </a:p>
          <a:p>
            <a:pPr marL="0" indent="0">
              <a:lnSpc>
                <a:spcPts val="1700"/>
              </a:lnSpc>
              <a:buNone/>
            </a:pPr>
            <a:endParaRPr lang="en-US" altLang="ja-JP" sz="2400" dirty="0">
              <a:latin typeface="Railways"/>
            </a:endParaRPr>
          </a:p>
          <a:p>
            <a:pPr>
              <a:lnSpc>
                <a:spcPts val="1700"/>
              </a:lnSpc>
              <a:buFont typeface="Wingdings" panose="05000000000000000000" pitchFamily="2" charset="2"/>
              <a:buChar char="p"/>
            </a:pPr>
            <a:r>
              <a:rPr lang="en-US" altLang="ja-JP" sz="2400" b="1" dirty="0">
                <a:latin typeface="Railways"/>
              </a:rPr>
              <a:t>Funded research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	102 projects 	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	\723 million (total)</a:t>
            </a:r>
          </a:p>
          <a:p>
            <a:pPr marL="0" indent="0">
              <a:lnSpc>
                <a:spcPts val="2000"/>
              </a:lnSpc>
              <a:buNone/>
            </a:pPr>
            <a:endParaRPr lang="en-US" altLang="ja-JP" sz="2400" dirty="0">
              <a:latin typeface="Railways"/>
            </a:endParaRPr>
          </a:p>
        </p:txBody>
      </p:sp>
      <p:sp>
        <p:nvSpPr>
          <p:cNvPr id="30726" name="AutoShape 6" descr="data:image/jpeg;base64,/9j/4AAQSkZJRgABAQAAAQABAAD/2wCEAAkGBxQSEhQUEhQWFhUXGBcZGRYWFxgYIBwZGB8XHRwcHh8dHCggHB8lHxkYIjEhJSksLi4uHB8zODMsNygtLisBCgoKDg0OGxAQGywkICY0LC8sNCwsLCwsLCwsLCwsLCwsLCwsLCwsLCwsLCwsLCwsLCwsLCwsLCwsLCwsLCwsLP/AABEIAOYA2wMBEQACEQEDEQH/xAAcAAACAgMBAQAAAAAAAAAAAAAABwUGAQQIAwL/xABFEAACAAQDBQUFBgMHAwQDAAABAgADBBEFEiEGBzFBURMiYXGBMkJSkaEUI2JyscEzgpIVJENTorLRY8LSNHPh8DWDs//EABsBAAEFAQEAAAAAAAAAAAAAAAABAwQFBgIH/8QAOhEAAQMCBAMGBAYCAQQDAAAAAQACAwQRBRIhMRNBUQYiMmFxgRSRobEjM8HR4fAVQvEkNFJyFlNi/9oADAMBAAIRAxEAPwBix5ErxECEQIRAhECEQIRAhECEQIRAhECEQqRaOM4vJpZRmz3CIOZ4k9FHEnwES6SkkqXhkYv9lxJI1guUucH3vK9Syz5Yl07GyOLlk8X+K/hw8eMaSo7NgQDhO7436H0URtVrrsmjInK6hkYMrC6spBBHUEcRGUkjdG4tcLEKaHAi4X3DS6RAhECEQIRAhECEQIRAhECEQIRAhECEQIWYEIgQiBCIEIgQiBCIEIgQiBCIELEKAkVL2y3i09Fmlp99PHuKe6v52/7Rr5Rf4dgUtRZ8ndb9SostQG6DdJHaHaCfWzO0qHzH3VGiqOijl+/ONrTUsVMzJELBQHPLjcqLBiQuVZdkdtanDzaWc8om7Snvl8SvwnxHyMQK7DIKxvfFj1TscrmbJ3bKbaU1eLS2yTbayXsGHl8Y8R6gRiK/B5qQ3Iu3qP1U+Kdr9OaskVNk+iESogQiBCIEIgQiBCIEIgQiBCIEIgQsQIRAhECEQIRAhECEQqRECVECREKBcovzSf3jbx2LPTUTWUd15ynVjzVDyHLMNTy8drhGCMjaJZxc9Oir55y42alvhOGTaqasqSpeYx4fqSeQHMxoppo4WF7zYBRQC42CtG3mwv8AZ0inftDMZyyzDayhrXXLzta/Hjblwiuw7FG1r3tAtbbzTssRYAqSItUymHgO7U1eHJUyphE9i5CNbIyKSoHC6sSCbkkeA4xTVONR09VwXjTqnmwuc3MFRJqTJEwg5pcyWxB4qysPqCItxlkb1BTWyce7feJ9oK01WQJ3BJvATD8Lcg/Q8/PjkcYwXIDNANOYU2CfWzky4ydlNWYLIusQIRCJUQIRAhECEQIRAhECEQIWYEIgQiBCIEIgQvGqqUlozzGVEUXZmIAA8TD0ML5XZWC5XDnhouUr9pN76qSlFLD207WbcDzVRYnzJHlGqo+zWmaoPsFCfVcmqnVW8zEnNxPCDoktAPqpP1i5jwWiYLZL+qYM7zzV63WVuI1bGfUVDmnW6hSqfeNbrluAtxqOenWKTHGUdOzhsYMx+gT9PnebkqU3tbQmlo+zlm0yeSgIOoQWzn5EL/NEPs/RCefiOGjfvyTtVJZthzSBjeKuT13ObPCTS/aWH3k/hccJSkhQPzEZvEZYxHaOuL5eA3Yb+qn0semYrY3yU2fDWa38OZLb5kp/3w12bktVFvUfylqx3LpBRu1XrpnYaTkw6kH/AEZZ/qGb9482xh+atk9bK1gFmBUPfds6LJWoNbiXNtz07jfQqf5Y0HZuuLwYHctR+qi1UdjmCUiOQQRoRwI01jUm3NRF0lsBj/22ilzWN5i9yZ+dbXP8wsfWPOcYo/hakgbHUK0gkzt1S13pUNZRz+1SpnmROJI+9cZG4lNDawHs+A8I1GCz09TDlyNzN30+qhztcx26qVDtjXSfYqp38zZx8muIs5KCmk8TB8rJoSOGxV62Z3vNcJXICug7WWLEeLLwP8tvIxR1vZtjgTAbHodlIjqiNHJtUlSk1FeWwdGF1ZTcEHpGPlhfE4seLEKc14dqF7Qyu0QIRAhECEQIRAhECEQIRAhECFiFCQpEb19rjUzzTym+4lGxtweYOLHqBwHqeceg4LhzaaLO4d5308lVzyFzrclQLxeJhfUmUWYKOJIA8zpHJNhcoXU2B4atNTypCDuy1C+Z94+pufWPLq2oM87pHdVcRtytACTu/GqLVsqX7qSQQPF2a5+QX5RsuzbAKQu6kqBVHvpdAX0HGNAoy6swymEqTKlqLBERQPygD9o8rrJDJO955kq4iFmgKE3jy82GVY/6YP8ASyn9onYGbVrP7yTdSLxrm2PRlVrqjAky0tOOkmSPkix5dXm9S8+ZVvD4Ao3b6kE3DqtSL2lM48074+qxJwaQx1jCOenzXFQLsK5pj0hVabe4arP96lcvu3Hn3lP/AG/KMr2ojGRj/UKZRnUhX3brCRVUM+XYFshdL8nTUfpb1igwio4FU08jofdSZ2ZmLmcx6UqpECExtzu1Bkz/ALJMb7qce5f3ZvK3QNw87Rn8ew8TQmVvib9QpFPKWusnhGCVmswiVECEQIRAhECFiBCIEIgQvibNVAWZgoHEsQAPUx2yN7zZouuXOA3UbtViBp6OonD2klOV/MRZfqRE3DYOLVMYeq4mdZhK5eJj01VCxAhbWGTxLnSnPBXRj5KQT+kcyDMwjqEo3XVoa+o4GPJ5BZ5CuWnRI7fhTFa6W/uvJWx8VZwR9R843fZt4NJl5glV1UO+l7IfKynoQfkYvjqLKMusZbXAPUA/OPKJhaR3qVdN2Cgd4H/42s/9o/qIsMF/72P+8k1Ufllc0x6QqpdU4I+amp26yZR+aLHl1e21S8eZVvD4AvHadwtHUk8BJm/7WjvDQTVR+oSTfllctx6cqlNncNSnNVzOQWWnqSzH9B84y/aiQCNjPNTKMakpoY9VCVTT5jGwSU5P9J/eMtQxGSoY0dQpchswrlePUVULECF6SZpRlZTZlIII5EagwhAcLFC6mkYmjUy1BPcMoTSQL93LmOg8OUeXy0zviTCBreyt2vGS6zhWKSamWJsiYsxDzX9CDqD4EAxxU0ktM/LI2y6ZIHC4W5EZdogQiBCIELMCEQIXhWVSypbzJhyoilmPQKLmHoIXSyBjdyuXOyi650212vm4hNJYlZKn7uVfQDqeRY8z6CPSaDD4qOPK3fmVUySF5unVvBUzMLqSvOUG06Aqx+gjGYV3MRAPUqdNrFoucDHoKrViBCzAhdBbrtqFrKVZbn7+SArAnVlGiuPTQ+I8YweO4eYJjK0d130KsaaXM3KVr74MANRR9qgu9OS1gNShsH+Vg3oY77OVgimMROjvuElUzMMyQsbpV66Y2FxUVNBTzL65Ajfml90/O1/WPNsZpuDVuHI6j3VpTuzMWnvSnlMLqSOJCL/U6A/S8O4AzNWt9/skqTaNc6R6GqxdNbDzs+H0h/6EseqgKfqI81xduWtk9Va057gUVvXxUSMOmi/enESlH5tW/wBIPzES+z9PxKoP5N1XFU6zbLnoR6B6qtXRe7TAjR0MtWFpkz71xwILAWU+IWwPjePO8cq/iakhuzdArOmZlaq1vn2oVJX2KWwLvZptvdQahfNjY+Q8YtOzuHuuah48h+6ZqZf9QkwY16hLECFmBC6OrJf2fBmVuMuiKnlr2WX9Y8+jdxcVuOblZHSH2SN2R2lm0E8TZZupsJkvk69PMcjyPrG2rqOOriMbx6HoVAjeWG66ToatJ0tJss3R1DKeoYXEeaTwuhkMbtwrdjswutiGF0iBCIEIgQiBCX2+rEzKoVlLoZ0wKfyp3j9csaXszTh9QXnkPuodW6zQEiY3Kr10Pu7xNK7DVSZ3iqGRNU8wBb5MhHrfpGAxeB9JW8VvM3CsYXB8eVIzabBXo6mZIcHunun4kPssOtx9biNtSVLaiFsreagPaWmxUVEhcogQt7CMUm0s1Z0lirrwI+oI5g8xDc0LJmFjxcFK1xabhPfYrb2RXqJb2lz7G8s+y/5CeOnunXz4xh8RwaaldxItW/UKwiqGvGVyXO83YdqOY1RIX+7OeA/wmPun8JPA+nS+iwfFW1TOG898fVRZochuNl8br9shRTGlTifs8w3J45H4ZrdDoD5A8o6xjDPi48zfENv2SQS5D5K6758SH9nyhLYMs6apDKbgqoZtCOOuWKbs7SvZUOLxYgWT9TIC0WSPjZKEnrujxlBhh7Vwi07uGZjYBW74P+oj0jFY9RvfVtMbblw5KdTSAM1OyW+8bav7fUXS/YS7rLBFr39pyOrWHoBGjwrDxRw5T4juo0sheVYN1ewpmutXUraUvelIw/iNyYj4BxHU25ca/GsVELeDEbvO/l/KcghzHM7ZWTb3eVLpw0mkYTJ/AzBYpL6/mbw4Dn0iswvAnyHi1AsOnMp2aoA0aklUz2dmd2LMxJLMbkk8STGza0NAaBYKD6ryhULIgQrTu72ZNdVqCLyZZDzSeFhwXzYi1ul+kV2KVraWAuv3joE7FGXusmRvox8SqYUyn7yebsBylqbm/wCZrD0aM52dpDJKah2w+5UqqfYBoSOjaKAn7uarmm4cFb/CmPLH5bKw+WciMH2jiDKrMOYH6qypDdivUZ5SkQIRAhECF8TpqoCzEKo1JJsAPEw4yNzzZouuXOA1KWm/WnLU1O49lJrA/wA6ix/0n5xqOzD7SSRneyh1eoBSWMbFQVP7G7UzMPn9oneVhaZLJsGX9iORiFX0MdZFkfvyPRdxvLDcJv4nQ0WPUweU4ExR3XsM8s/C68St/TmDGThkqcImyvF2H5HzCmODZxcbpPbR7J1VE1p8o5eUxO8h9Rw8jYxrqWugqW3jPtzUN8bmHVQVomLhFoEL6U2II4iBCYWye82ZLAkVw+0SCMpZhd1U6a3/AIg4aHXjqYoa7BWPPFpzlf5bH9lIZORo7ZbO1O7kTE+1YWwmyWGbsgbkdchPEfhOo4a8I4o8YLHcGrGV3XkUr4dMzNlR8FwmfVzkpZdy12AViQEtqxPwgW10+sXU9RHBGZnbfdMNaXGwTKbcwvZ6VR7W3OWMt/6r28fpGbHahmexZ3VK+ENktMUwqfTznpXDZwwBRbkOfdIA9q4OmnONLFNHKwSgi3VRS0g2O6vuzWwcqll/bMWIRF1Eg6+WcDiTyQevMRRVeKvnk+Hoxdx3PT0/dPsiDRmeofbDePPq7y5N5FPwyqbMw/ERwFvdGnnEuhwaKn77+8/qf0XEkxdoqOYuEysQIX0ikmwFyeAGsJcDdCuuy27SrqiGmqZErS7OO8R+FON/E2HnFRWY1T04s05ndB+6eZA53kmHiWPUWB04kSAHm8ezUgszW9ua3Lh58gLCKCKjqsUl4s2jf06AKSXshFm7pKY3i82rnNOnNmdvQAclA5AdI2MEDIGCOMWAUFzi43Kj4dSJ7boZf2fC3nTTlRnmzbnkiqoJ/wBDRiMfvPWtiZqbAe6sKazYy4q6YNi0qqlLOkOHRufAg8wRxBHSKOqpJKZ+SUWKkMe1wuFuxGKcWYRCxAhJvfbjzNOSkU2lood7H2mb2QfBQAfNvARuOzlG1kJnPiOg9FW1Ul3ZVYNmKiXjOEtTTGtNlqqMTqQy/wAKZ5G2vk0Qq1jsNrxO0d139IXbCJY8p3SZxXDZlPNaVOQo6mxB/UdQesa+KVkrA9huCoZFjYrThxItigrpklxMku0txwZCVP05eENvjbI3K8XCUEjZMbZjeZXTGWQ0hatmsAAMjHrcgFbeJAA5xRVWCUrQZWuMf2Uhs79jqmdO2VopnemUkjMbE2lrx8wBeMr/AJOqjNmSGymCFhFyF8JsbQDhRyPVAf1g/wAvW/8A2FLwI+i+n2QoCLfY6f0lKP0EJ/lqwH8wo4EfRVraPdVSzlJpvuJvLUsh8CDqPMcOhi1ou0UzHWmGYfUJmSlB8KoOzGO1GDVjSZ4YSywE2XxGtrTE8bWN+Y06Wv62khxKnD2HXkf0KixvMTrFXzYefKqMVxKplEMuWSqsBxDKMx+cuKTF2yQYfFC/e5v7f8p+Ah0pcmFGVupxS823nyqbFsOqZpCLlnK7W5KpC8PGZaNXhLZKjD5YRvpb++ygz2ZKHKg4/i1TjdasqSpyXIlSydFUcXfobak8uAvzvKWmhwymzOPqeZ8kw97pXJlbNbsqSnUGcgqJttWcXW/4U4W8Tc+UZmt7QTym0Ryj6/NS46Vo8StknC5CCySZSjostB+ginNZUOOrz80+I2cgsTMJkMbtIkk9TKQ/qIPjKgf7n5o4bei+0pFRT2UuWhsctlCi/K+UcIBUPeRxHG3PVBYANAklt3tPisuYZNQxkDWwkXVXHUP7TD18xG5w2ioCwSQjN66n3VbJJJs5UAmLpMrEKhWDY7ZSbiE3Igyy1I7SaeCj926CINdXR0keZ+/IdU5HGXmwTM3pYvLoqFKCRozqq5QblZK8SfzEW8e9GdwWB9VUuq5Nv1/hSZ3BjMgVZ3KYwZdW1OT3JykgfjTUH1XMPQRYdoaYSU3E5t+yapXWfZPCMCrRZgQsQIXOG8y/9p1d/jHyyrb6Wj07CrfBx26Knm8ZUfsvtDNoZ6zpR8GQ8HXmp/Y8jD1ZSR1URjf/AMLljyw3CddLUYdjkoZ1BmKNVJyzU8iNSvlceEY57K7Cn9zVv0U4GOUa7qvV+5hCxMmqZV+F5YY/1Bhf5RNi7UC34kevkVwaToV80W5lA151WSg4hJYU/wBTMQPlHTu0pdpFHr6/wk+FtuVLJj2EYQrJIIaZ73Zfeu3gz8B5XFukRnUmI4iQZe6PPQfJd54ott1A12+Ca7ZaSlGvDOWcn+VbW8rmJkfZuFovK8n6Js1bidAtafvExeV35tMqpzzU8xR8ybj5w8MFw9/da65/9gkNRIOSntnd7kmaQlVL7EnTtFJdPXTMv1ivq+zTmAugdfyO6cZV30cmRLcMAykEEXBBuCDwIMZdzCxxa4WKmAghUzelssKymMyWo7eSCy9WQasn7jxHjF9gWImnmETz3XfQ9VGqIszbjdVDcRPtPqk+KWjf0MR/3xcdp2XgY7ofumKQ94pyRh1YpO7+Jn3tIOkuYfmy/wDAjbdmG2hefNV1X41a91WzApKUTXH308BjfiqHVV8NLE+PlFVj9eZpuE091v3T1NFYZirnPnKil3YKqglmY2AA4kk8BFFHG57w1ouSpTiALlK3abe5lcy6GWHsbdrMBsT+FRYnzPHpGsouzjcuapPsOXqVBkqjs1RsvG9oJ3fSXNC6aCQij/Ut4mGjwmPQ5fmuA+Y7LMzeBitGR9skAqdPvJZl38mXS/oY5ODYfUj8I/I/ojjyt3U5Sby8PrE7Kuk5AeIdRNS/gQLg+OX1iC/A6uldnpn3+hTgqGP0cFsLu1wup79O7ZT/AJM0OPqGIjg41iEHdlZ8wl4EbtQVu0O67D5PeZHmW1+9c29QLA+sMSY/WyCzRb0C6FMwakry2j2+o8Pl9lSiXMmAELLlABEPViug8hr5R3SYPVVjxJUkgee5SPmYwWakfiuJzama02cxd2NyT9AOgHIRs4omRMDGCwCguJJuVP7rkJxOltyZz6BHiDjJ/wCik9E5B+YF0YI81VuiEQswqRJHfZg5SqSpA7k5QpPR00sfNcvyMbvs7UiSn4R3b9lW1LLPultGhUZfUuYVIIJBBuCDYgjmIDqLFCnabbWvRQq1c6w6uW+puYhvw+meblgXYkf1WnieP1NTpPnzZg6M5I+XCHoqaGLwNASF5O5Vs2C3dPWZZ1QTLp+IFrNMH4b+yv4vl1iqxTGWUoLGav8AoE9DTl+p2TqwnCZNMgSRLWWo+EWJ8zxJ84xFRWzTuzSOJVgyJrBoFuxHa4tNwV0Wgqn7YbvqetUsirJn8piiwY9HA49L8R48Iu8OxuanIbIczfqPRR5adrhcbqjbB7SzcNqTQVt1lZsveP8ACc6gg/A1x4a363vsUoI66Djw+K1/X+VGikMbsrk6Yw3hPmrLdKjCcPGHbQZALSqlH7Pp3hmt6OhUekbGaX47CS7/AGbv7fwq8N4c1k1xGNVglNtLRDEMflyDcy5CIZn5VHaH5l1X1jZ0cvweFcTmb29Sq94zzWTYjHavd5lT9gkjt3tPNxSpWipO9Kz2UKf4ri/eJ+Aa25aX8t3heHx0EHHl8VtfLyVbNIZHZRsmLsVsRIoEDWEyoI700jgeiX9kePE/SM5ieMS1Ti1ps3l/KlQwNaLndWqKU66qSvifIV1KOoZWFirAEEdCDoY7ilfG7Mw2K5LQd0p9u911g06gHUtT/vL/APD5dI1+F4+H2iqN+v7qDNTEatSnR2RrglWHMEgg/tGoIDhrqoi9qjEJswWmTHcdGdm/UwjY2N1AHyS3K1rx3dIi0IhNjcfgLZplYwstjLl35k2LkeAsBfxPSMv2kqwGCnbudSpdLHrmTejFkWVhdZhEqgdtsbNHRTp62zgBUv8AGxsPO3H0izwqkFVUtY7bmmJ35GXCitn62TjWHFJ9i1gs0LoVcey46X4j1HWJ1XHJhVZni8J29OibYRMyxSh2w2JqKBiWUvJv3ZyjTXgG45D4H0vGsocThq2902d0UOSJzN1WbRYJpelNTtMYJLVnY6BVBYk+AGphHODRdxsEoF03Ng91+QrPrwCRqsjiOVjM5H8vz6RlcUx9ovFT+5/ZS4aa+rk1dAOgA8rAftGR7zzpqSpt7BUPaLepSU7FJIaocc0IVL9M5vf0BjQUnZ2aUZpTlH1Ud9UBo1Q7by68jMuGtl43Kzm08woEThgNENDLr6hNfEydFIbP72JE1uzqpZp2vbNcsl/HQFPUEeMRavs49rc0Dsw/vzTjKvWzlne5s2tTTCrlWMyStyVsc8k6nXnluWB6ZoXAK10Mvw0mx2vyP8pKlgc3OFs7pNpftVL2Mw3myLLc8Wl+4fT2T5DrDPaGgEMvFYNHfddUslxlKxvapykiRWIBnpZyN07rEC39QT6x12elBe+nds4H+/JJVN0DwrdT4tKemFSGAlGX2mbotrm/lYj0iofRPbU8C2t08JBkzKmbqVM81te4IaonELfki629MwH8sXXaBwibFTN2aNUxSi5Llt72NofstGZaG02fdFtxCe+3yIX+aGOz9Fx5+I7Zv35LqqkytyqK3O7OLIkNWzdHmghC2mWUOJ14ZiL36AdYmdoKx0kgpo/fzPRN00YaM5X1j+9RFmGTQyTUPcgPrlJHwqozP56RxSdnO7nqXZR0/c8l0+q1s0LSTafHz3vsQtxsZDj6Z80Sjh2Eju5/r/C4403Re2Hb12luJWIUrSW0uyhhbxMt9beIJhqbs4x7c1M+/r+6VtUQbOCZNDWy5yLMlOrowuGU3B/+9Iy00EkLsjxYqY1wcLhU/bnd3KriZsoiVUc2t3X/ADjr+Iet4u8Mxx9MBHLq36hR5qcO1buk3jmylXSE9tIcKPfUZkP8w0+esbKCup6jWN4UFzHN3CiKameYwWWrOx4KoLH5DWJLnNaLuNlwNUxNjt1s6cyzKwGTK49nwd/D8A8Tr4c4ocQx6KAFsPed9ApEVM52p2V53hY/Lw6i7GTZJjr2cpF0yLwL25AC9j19Yo8JpJK2p40uoBufPyUiZ7Y2ZWr63S4q1Rh65yS0p2lXPEgZWX6MB6Q32hp2xVV2jRwuuqV12aq6RQqSqHvnQnDSRwE6WT5d4fqRGj7NECqI8lFq/Ak5svtHOoJwmyT4Oh9l16H9jyjY1dJHVRmOQfwoLHlhuE6sE3mUNSAJj9gxGqzR3fHveyR52jGVGA1UBzR94eW6nNqGO8S23w3CJvey0LX1uGla+OhhsVGKx93vIIhPReR2kwmhU9nMp0t7sgKxPh3AfqY6+BxOqP4l/dHEiZsrTTTw6K4BAZQ1m0IBF9ekU8kJZIY9yNNFIDha6Ve02PzsXqPsGHm0gfxZutmA4kn4ByHvHwjW0VFFhsPxNR4uQ6eQ81BkkdK7K3ZXbZTYumoEGRQ8z3prgFj5fCPAfWKOvxieqdobN5AfqpEUDWb7qx3ipuVIVe2v2QkYhLImALNA7k5R3lPj8S9QfSx1i0w7FZaR+928wmJYGvCXGymPTsKqWw+v/gE2uTcKH4Mp5y25jlrwIIjT1lJHXRCqp/ENR5+R81EjeYzkdsobAKv+y8XK5ryhMaUxBuDKc91r+F0b0iXWQmtobEa2v7hNsdkk0Td3jIGwyrv/AJYPqGUj6gRj8FuK5nup9QbxlJl8KxNMPzfeCiazlQ4IsSLMVvcAmx6cDG2FRSOqcoI4n1VdkeG35JrboAP7MlW+ObfzzH9rRke0X/eH0Cn0v5aW28XEjXYp2KmyI606k8Ac1nb+on0AjTYRTfC0YJGp1/ZQ5n53qV2rxyZWzZeF4bYyECy8ynR8gGpP+WoHra+ukR6SlZStdWVPiOvp/K6e8vORmyZOx2ysnD5IRBeYQO0mnix/ZRc2H73MZfEsTkrH3OjRsFMihDB5qfirT60MawaRVyzLqJauvK/EHqp4qfERKpa2Wmdmjcf0Tb42vFilae32eqhq02hnNz5H9BMA9GHlprfwcZgvtIP78lC70DvJNmhrUnSlmyWDo4upHP8A41014Rj5ad0UvCk0P91U4PzNuFS6LetRklZ6zZDqSrBlzAEcRdLnjpwi9f2dqG6xOBHLkowqm7ELeG8jDBe1QPSVN/8ACGDgmIHQ/dd/ERhV3Ht8ElVIpJTO/J5gyqPQHM3lpE+k7NOzAzO06D900+r/APEJS4ric2pmtNnOXduJP0AHAAdBGrhhZCwMYLAKG5xJuU5tx8kihmMRbNPa3iAksfrcRje07wahjfL9Sp1GNCUxYzKmKL2lwgVdLOkNp2ikA9GGqn0YCJuH1RpqhsnTf0TcrMzLLmKtpHlO0uYpV0JVlPEER6ax7XtDmm4KqCLaLxjtCIEK1bvNl2rqpLr9zLZWmk8LA3yeJa1vK5itxSubSwk37x0HqnYo8zlb96W3OfNRUjXB7s101uTp2a25cjbjw6xU4NhWT/qZ99x5eaenmv3W7K6bu9lxQUoDD76ZZ5p6G2ieSj63ijxrEPipyG+Fug/dSKeLI3zVpY21ioY3M4NCkE2CStZvgqe2Yy5UnsQxyqwYkqDzbNoT5aRuI+zlNwwHE5uarjVPvomxs7jCVlPLqJeiuOB4ggkEHyIMZGtpHUk5idy+ymxvztuoPeRsoK6mJQf3iUC0s/EOaHwPLxt1MWGC4kaaXI49w7+XmmqiHMLjdc8uCNDxGljHoO+oVamdtXt3LnYTJkK+afMWWs4C4yiWRe+nFio06ExnaPCXRV75neHW3upL5rxhqisR3lzptF9k7GWLyxLaZdjdVAAsvunTiSfKJMWDRR1PxFzfey4M7izKpLdjtvKpKafIntly5pko2JuSNU0HG4BHmYj4vhTqmZkrB0B9F3DKGAgpazZhYlmNySSSeZPExoAABYKMnxup2UFJTifMX7+coOo1SWbFV8CdCfQcow2PYiZpOCw91v1KsKaLKMxVxxWuWnkzJz+zLRnPoL29eEUlLAaiVsbeZUl7srSUkJm83EnmNMllRLXvGUJQZQt/ea2bwvcekbtuB0LWZCNet9VWmeQm6duD1wnyJM4CwmS0e3TMAbfWMLVwcCZ0fQkKxjdmaCvHaLBZdZTvIm8GGjc1Yeyw8j+8OUNY6lmEjfcJJIw9tkmtktqJ2D1MylqQTKD2mLxyH408CCDbmLRta6gixGESR720PXyKr45DE6xW3vU2ZDMMQpbTJE0ZphTUK3x/lbn0IN+MNYNWkD4WfR7dr8wlmZ/u3ZLWL9R1iBC3sIwybUzUkyVLOxsB06k9AOJMNzTMhYXvNgEoaXaBdMbPYQtJTSpCaiWtierHVj6kkx5lX1RqZ3Snnt6K2iZkbZSMQ06tLGsTSlkPPmAlEALZRc2JA/eJVJTOqZRE3cpuR+QXVYx3ZaixiWtRLmWYiyzpVjf8LqRrbobERcU+IVWGOMUguOh/RR3Rsl7wKolZueqwfu5shx1JZD8sp/WLuPtJSu8QI9kwaV69qDdI6AzK2plSpS6sUN+6PxMAq+ZvCP7QRvOWnYXO9ECmI1ebLV2j21lSJJosKBSTqHna5nJ42J11+Lj0sIepcOfJJ8RV6u5DkFy+QAZWbLY3QbJ9tN+2TV+6lN92CPamDn5Lx87dDDWP4jwI+Cw947+Q/ldU0WY3KdcYNWSCIVri03CCLqg7xsBp5OETEly1USijIbahmmKDrx1DkfKNLg9fPNXAuN7g39goU0TWx6LG5OYTh7A+7PmAeWWWf1JjjtMAKlp8l3SeBX+M6N1KSG3xYCtPWCami1ALldNHFg9vA3B8yY9AwGsdPTWdu3T9lWVDMr1pbAbDPiJdy/ZyU7pe1yXtfKB4AgknqOsScRxSOiAvqT9uq4jiL9lV66kaVNmSm9qW7IbdVJB+oiwY8PYHDnqmiLGyuW1m7qZSUkupV84yp2y29hmtqOq3OXr89KqixiKondDsRe3nZPPhLW5lHbtcFWrr5aPbIl5jA+8EtZfUkX8Lw/itSaemc9u+y5ibmeAujRHmZNzcq3VX3nA/2ZVW+FflnSLfArfGs9/smKnwKA3KUso0M7QFnmssy/NQosD4WY/MxZ9o5pWVDLGwAuPVM0rQWlMOmkLLRUQBVRQqqOAVRYD5CMxLI6Rxe43JUxoDRYL0jgLpLzezsh9plfaZIvOlL3lAvnljX+pdSPC46Rp8AxPhO4EnhO3kVCqYr94Ja7GbazqAlbdrIb25LcNeJX4T9DzjTV2Gx1Qvs4bEbqKyQs05K6U2yeE4p95STmkOdWkjL3T+RtfVTlinfX19F3ZmZxyKeEUcmoNluU+5qQD95UTWHRVRT8zeIz+079mx2PmuhSDqrCxw7BZJtllk8r55sw+up+iiINq7FH2O3yATn4cIW7sTj711OZ7yxLBmOqKDfuLYAk8zfMOXCImK0TKSYRNN9Bf1TkEheLlT8VafWri1AKiRNktosxGQnpmBF/Tj6RJpZzBM2QcjdNyNzNIXOC1VZhlRMlpMeTMRrMAdDbgbHusCLEXEelFkFZGC4BwKqruY6ynBvWxDLlzy7/H2S3/8fpEH/A0V75fqU58Q/qq3jW0dTVn+8T3mD4SQF9FWyj5RYwUsMH5bQE255d4itzYvZeZiFQJa3EtbGZM+Feg5ZjyH7AwzX1zKSIvdvyHmiOMvNl0bh9EkiWkqUuVEUKo6Afr5x5tUTunkMj9yrZjQ0WC2IYXaIVCU2+/aHSXRIekybY+eRT/u/pjZdmqKwNQ7noFX1T9coU/uYl2w0H4psw/7R+0V3aQ3qh6J2k8CujVcsOJZdBMIuELDMR1A4kcYpG08pZnDTbrZSC9t7XSN301/aYh2d9JMtFt4sM5+jL8o3eAQcOkBO5uVW1DrvTI3SycuF05tYsZrHx+8cA/JRGb7QvvWnyAUulH4aVe21MBjU1dLNPlE/wA4lsf9xjWUDycPa7/8n9VDkH4hTz2lkB6SpQi4MmaLfym36RhaKQtrGOH/AJfqrCQDhlc87B4l9nr6aYTZc4Vtbd1+6b+Wa/pHoOIQcamezy/lVsbsrwV0U+LyFmrJM6WJrezLzrmPpe8edfA1GQyZDYblWfFZtdRu36BsNqwf8pj8rEfpEnBjatjt1XNR+WUot0e0P2ar7JzaVUWQ34B/cP1K/wA3hGvxyi+Ipy4eJuo/VQaeTI5PyPPCrVZhELEKDY3CRJXensKZDNV0y/csbzEUfw2PvAD3D9D4cN3gmLCdghkPeG3n/KrZ4cpuNktVJBuDYjmI0JCjKRG0NWBYVVRbhbtplv8AdDBpYb3yN+QXWd3VfGG0M+snrLl5pk1zxJJ8yxPADiSY6lkjgjL3aAJAC42XS+AYUtLTypCarLUC/U8S3qSTHmVdUmpndKeat425WgKQiIu1iFQqxtpsTIxBQW+7nKLLNUa26MPeH1GtjFxhuLy0Zy7t6fso8sAk23SkxDdfiEtrLKWavJpcxLH0Ygj5Rrosco5BfPb1UIwSDkt3Ad1FXNYfabSJd9bsrsR+EKSPmRDNVj9NE38M5jy6e66ZTPdvomA+LUeFtTUNMoMybOlqyg3KiYyq0yYfitwHlwEUQpanEGvqZzZoBI9hyUjO2OzGq6xnCpYRCJUQoSLmTbWrabX1Ttx7Z19EOUD5KI9SoYxHTsaOgVO83cUxNzO00lJEymnTFlsrNMQuQAVIGYAk8QQTbxjP4/h0sz2yxi/IqRTyhoIKXe2GOtV1k2eCQC1pfgi6LbpoL+ZMaCipRTwNi+fqo73ZnXUPNmsxLMSxPEk3J9TEoAAWC4T53N16zMOWWD3pLurD87FwfLvH5GMN2jgc2pEnIgfRWFK/uWSp21rwcVqJq6hZ/wD/ADsp+qxq6CEto2Rnp91Dkdd5Kd+2OMrLw2dPB0eV3PEzRZP91/K8YrD6Rz8QDCNjr7KfK+0V+q5qj0RVi96SpaW6zEJDqwZW6EG4McuYHNLTsUXtqm5tpvBkTsMCS2Bn1CKHRf8AD4Z83TgQOt7xlcPwaSGtL3eFu3mpks4cyyT8typDKbEEEEciNQY1ZAIsVDuurMPnF5Ut2FiyIxHiQCf1jympaGzOA6lXLNWhe8MLtECRUbGNukpcRelqgPs7S5eV7Xylgb5hzU/S3iY01NhBmo2zQnvi/uob5rSEO2UVje6ymqvvqGcssPqFH3ks3+Eg3UeGvgBEmDHp6f8ADqmG457Fcup2u1YVDUW5qeW++qJSrzyB2NvC4AiVJ2mgDe40k+ei4FI7mmTszsvS4eMkle+w1dyC72/QDooAjOV2IVNZ3n6NHTZSo42R6c1PRVJ9EIlRAhLze5iFVSimqKWa6AF0e2q3bKVzKQQeDcRGo7PRwTB8UrQTofNQqkuaQ4Ko02+CsUWeXIfxysv6NaLaTs5SOOlwmBVPCjcW3nV88FRMWSpBBEpcp1/EbsD4giJMGCUcJuG3PnquXTvctfdvQNU4lIJu2R+2dib/AMPvAk+LZR6w5i0zYKN/mLD30SRAueF0WI81KtlmESrEKkSj3hbt582oeoowHEw5nlZgpD8yt7Ag8eN73jaYVjcIibFMbEaX5FV81O692qnrsDWA/erLkAe9OnSkH+4k+gi7OIwEdwl3oCUxwnc1L4Pu8kPYzsSpRf3ZTq31Yr+kQ6jFZW/lwOProu2wg7kKyzNz1M6EyaqZfkxyOv8ApA+hir/+RzMd+LHYe9078KCNCqJMetwSqdFYKzLa4GZHQ3ysAeYPDmCCOt71vw2IwhxFx9QVHOaM2WrQbHVtRIaplyWaXqb3GZuOYqCbtbX/AOYclxCmilELnWKQRuIzLzOKVdWlPRZmdUYLKl2A7xuBfrlBIBPAXjvgwQF09gL6kpMxPdTGoNz8hJeaqqXzAXYyyqIvqwN/M2jOS9o5HvywR39d/opTaUAXcVBYxsbhS6SsUVW4WfLNF/OWBaJ9PiFc78yD5afdNujjGzlAnZAMbSq+imdLzWln5Oo/WJ/xxt3o3j2um+H0IVm2V3UzWmJMqnliSCCVlvnL25XAygHmb3tFZXY9HGwtjBzeYtZOx05JuTonQBGFcSTcqyAssxylWIEJPb8cGYTJNUoJUr2Tn4WUkqT5hiP5Y2/ZuqBidAdxr7FV1UyzsyXGGYxPpzeROmS+fcYgHzHA+saGSCOUWe0H1UUOI2Kl32/xEixq5noFB+YW8RhhlIDcRhd8V55q2bm6adUVcyqmu7iUhUO7MxLzOV26KCfUdYqu0EjIaYQsAGY8ugT1M0udcpyxhVYrMCVECFo4zhcuqkvJnLdHFj1B5EdCDrEqkqn00okZuE3IwPFiktjm6eslMTT5Z6X0swRreIaw+RMbam7QU0o/EOU/RV76d421Wph+67EJh70tJQvxmOvzspJh+XHKOMeK/ouRTvPJMOlo6XAKN3Zg89hxOhmN7qKPdQHj6k8hFA+SfGJw0DLGP781JAbC2/NXHBK77RTyZ1rdpLR7dMwBtFDWQ8GZ0Y5GylRuzNBW7Eay7VZ2q20k0bCUFafUN7MiXq2vDNxtfpqfCLnD8IlqRxHd1nUqPLO1ug1KWe3G0WKDKJ8wU/acKaS9nC8i+W7a9CdekarD6CiaCYxmtzO31UKSV5OuioNXLdXYTQwce0HBDX8b6xcNLSO7t5Jgq67NbrqqqUTJhWRLOozgliNNQo4epEU9ZjlPTHKO8fJPsp3u1V72X2An4fPSZIqy8sm02UylQynS47xFxoRw4ceRo6zGaesiLHx68jvqn2wOjN7qC3lSlrsVpKSW12ACzCPdDEsR5hAT6iJ+Dh1JQPmfpzH99VxOQ+QAK/VGOyKSopKELl7VSEy2AQIO4CPxWIHiIoG0c1XFJVE7H5/8KRnDCGJfbQ0cvDccp6g2WRNJc2GilgUf0BYN6xoaOV9dhjo93AW/UKM9oZKCrntjso2JNKBqDLplW5VO9nc8+OWwAFjrxMUtBXtw9js0d3k80/JGZTvoqVjG5x1W9NUByPcmLkv5MLi/nbzi4p+0sTzaVtvMJh9K4DRLSuoZkiY0uchR1NmVhqP+R4jQxpI5GyNDmm4KjEEGxU3gH2umqUlLPajd9bzS6Ibju5hYgg8LkERGqGwSxkuaH29100uB0TUoNtp9M6ycWk9kW0SpSxlt4m2g5cOuoEZSfB4Z2mSjde27TuFMZUObo9X1GBAINwdQRqCPCM29habHdSwbrMcgJTsl3g+2lNVNU0VfkH3sxEz6K6ZjlF/dZbCx05W1jVz4XNBkqaXoLj2/VQWytddr1E4rudDHNSVACnULNBNvJl4/KJMPaPKMs8Zv5Ll1NzaV54duZfMPtFSuXS4lKST6ta3yMLN2lY0fhsPuhtKTuU0MFwiTSSlkyEyINepJPEk8yesZSrq5KmQySbqbHGGCwW9EVOLMIhYgQiBCitp6afMppi0swy59gUYW1K65TfkeEWGGyQsnHGbdp0N/umZg4t7qRdXt9iYJR6h1YEggIiMCOI0UEGN3HhNCO82MH6quMz9rquzJs6omDMzzZrEKCzF2JPAXJvxMTwGRM0AAHsE3qSunMDpRIkSae4LS5SLa+vdAW/lccY8yrXGaZ8wGhJVtH3Whqg9vNpmpVlyKcZ6uoOWUvw3Ns59eHK9+hifhGHNnJll8Dd01PKW6N3VfrFlYJTh7CfiVRezt3mLt7RHPICeA1Y29LaNz8SlsO7C32umHARN6krwosHTDZL4liZ7asbVEYg2c+yo6toLkaIBpwuXJKk1knwdKLMG5HRIGBjc79197D7HvOd8RrVDTppaZKlsO6CblXYfKy8gAePBrEsUZDalhOg0cR08l1FCXd8qvY3vJxSVNeVMEuS6kgjsvrdibjoYnU+CUEjA9t3A+abdPIDbZVqv20xCaLTKqbY8lPZgjyS14sosPpY/CwfdNGR53Ks25Whz1c2of2ZMs948mfS9/yh4re0EpFOIWbuNk7TjvZjyVZ2s2iaqr3qUJFnHZeCy/YPrbN5kxZUVG2CmEJHLX33TUj8z8yv28KauI4RIrUHelsC4t7ObuTB5BwvpYxRYWw0Ve+nOx1H99FImOeMOCWGH4xUybLInzk10WXMddT4AxpJaeKT8xoPqAooJGynaHb7E1bKtRMdibZWUTDfoAVJiHLhdE8XcwfZdiV45pnV+ykzEqCWa0IlblJV1XLlvqqPbwtccjwjNR4lHRVZbDrHz/AHCl8EyMu7dQ+ACViUlsMxFClXTAqkzTNlXS6nmQAtxwYWPlPqnSUbxWU5vG7VwTTAHjI7dfeztSZMw4NiirMQi0h24MvuqCdRw7p4qRbpHNU3iMFfRmzv8AYfulYbHhvW9s/VzMLrFw+e5emm60s1uKm/8ADJ+ngbfFpFrIY8Rp/iohZ48Q/VdscYnZDsr1WV0uVk7RgvaOJaX5u17D6GM7DTyTXyC9hc+ilucBa65/3l7PTKWsmsVPZTXZ0bl3tSvgQSdOlo9CwmtZUU7bHUCxHoquVha7VVyiqZwISS8wEnRZbNqT0A4mLB7GbuA902L8k/N2uz02kpy1QzGfOILBmLZVF8q6njqSfO3KMHjddHPKGxDut+pVjTxuaLlW+KFSkQIRAhZgQiBCxChCru1GytHUhptRILsqklpeYOQOXdPeNuAN4tqDE6uIiKNwseuyjSxMIuQl9SbYYRQktRUcx5o4O9hr+ZmZl9FjSSYdX1QtPKA3oFFEkbfCNVnYDaGfXYz2z8DJdSq+yksaqPHvEanmTCYpRxU2HcJvUb8ylikL5cxUzsWwrcSra+Z7En7qSTqFADAkdO6L/wD7DETEAaaijpY937rqPvSF55Ly2Lkf2niM/EZmsqU3Z06nkRwPoDmt8T35R1iUnwFGylj8Tt/1/ZETeI8vOyJMg4zibO+tFRnKq8pjj9bkXP4Qo5wPeMLoQ1v5j90AcaTyCZ0ZAknUqf6LxqKSW5GdEe3DMqtbyuNIdjqZYxZjiPQrksaeSWO9fY+pqp8mZTSs6iX2ZClVykMxHEjQ5vpGrwTFIY4S2Z9je+vNQaiI5u6FEbSTRhNAMPlsDUz+/UOvuqfdHPUWXyzHTNE2lb8dU/FEdxujb/dcOORmQbpaRfqOrru52jSQ0ylqj/dakFWvwVzoG8ARofQ8oqcTo3SgTReNmo8x0T0L7HKdiprB921VIxGSy5WkJMWYJ4ZdUU3Ay3vmI00014xEqMZp3Urr6OItbnddsgdm8k5ezF72F+thf5xhzM+2UuPzVhkC+obXSoO87A5n3eIUulRTatb3pY/XLrpzUkchGlwOtaQaSbwu2UOoj/3byXntZSpi2FpVyhadLTtUy6kFf4ku/Hipt4qIcoXuw+udTO8LtP2KSQcWPON1p41N/tTA1qf8eR3yw0IeXpMOnDMve+XSH6dvwOJGH/R/6rlx4kV+YUbvDxCbVYXQVa3sGvMK3usywUNccO8r69SIkYXCynrJoeu3ouZXF0bSo7D97E8S+zqpEqpXgS3dLD8QsVJ8bRIlwGEvzwuLD5LkVDrWcLpmbECXNkielDLpC57oCoCy20bRFIBubfPnGZxUyRScLjF/XXZSoWh3ey2VlilUlZhEqIEIgQsQIRAhECER0L8khSr2zOBGe3bFu2v3zTXte+ua3dzcb216xssO/wAqIxYC3LNv+6gScG6n9g6nCwrS8PZQ7DvB8wmNb82pAv7ukV+JMxAua+pHdB5bfRORGMAhqXtNjrYdRVuHT5LpPmFyraWImBUN9eGVSQRe97aRo3UrKueKqY64byUXOWAtTI2FpgmDyxIIZjJmNdTf7xwxsbcwSBbwjOYlndiYMg0uPkpMdhCbKM3K1ko0RkqQJqzHZ10ub2s1uJFgBfwhztHBKZxJYlttEUrm5bc1d63FJEkXmzpcv87qv6mKKOjnl8DCfZSTI0c1WcW3mUEm4WYZzdJK5r/zGy/WLODs/VSaus0eaZdUsHmoasx/Fq8ZKKlamltf76bo1uoJAy+gJ8YsYqDD6PvTPzO6fwmjLI/YWVelbH0NOxmYpiCO/FpUpyxJ55m1dr+Q56xYPr6qTu0sNh1Og9k0I2DV5UtK29wuQjSqeid5HvkS0sQdO9mJLfzWiIcKxCRwe+YB3Jd8WMCwaoupw7A627SKg0cwj2XFkv5MbfJhEpk2J02kjOIOo3XJbE/Y2UnhWG4vh6/3WZKraccEDZrDwBIK+SkjwiPUPw+sP47Sx/UhK0SM8OoUvI3oSkIStpp9K/iuYeYuA30MV8nZ1zhmp3hwTwqgPEFPUW3GHzRdauUPBz2Z/wBdor5MFrGf6X9NU6Khh5ox/aqkk08x2nSn7jAIjqxYkEAAA87x3Q4ZVOnb3SLHmNEkkzMu6re6OvlycMLTpiIomzNZjBRbu9T1vFpjtPLJVt4TSTYJine0MN1ScA2kamato6OT9pSodxJGugOZc2XLdgVK8xwi8qKNkojmmdlLd1Ha8i7W81esHxGRhGHSqevZe1IctIW0xiHZjYjhax56ceMUNTBNiFWZqbQCwvspLHNjZZ6q9DtphKTs64Zl10fuMR4hD3R6GLOXDsQfHl4/99U0JYwb5U38KxKXUyknSWzS3Fwf1BHIg6WjFVVPJBIWSDUKexwcLhbURk4iBCIEIgQiBCIEIgQvOqQsjqpsxVgD0JBAMPU7g2VpPULl47pXNeAbIVVY81JKC8n28xy2bUZdfeNjp4R6ZUV8FO1rpHb7KobG5xsFETpLynKsCjo1iDoVYfuIlAte24NwVxsdVb8P3gs0sScQkJWyhwLnLMXxD2N/18YrZMMAdxKd2Q+W3yTol5O1WxKbBWs8ubWUbEWKr3wPUAkjhzhs/wCRZoWseOuyX8I9QvD+z8EB1q6th4SgL/NY64uInaNo90Wi6lfZxTBZP8Kjn1DDgZ0zID/Tf9ITg4hIe9I1voLovENgShd4ry+7Q0dNT30GWXne/LXS59IX/FNdrNI53vYfJHFP+ost5dncaxL/ANQ7pLNjac3ZrbwlqL/SI7qzDaLRlr+Wp+a6Eckm61cSwrDcMYpOL11SvGWp7KWp6MRck+F/MCHopqurGZgEbep1cUjmsZvqV70O9eZJASVR00uV/loGXz1BtfxtDUuBslOZ8jieqVs5GgCmsKk4TjN17E0tTYkqhC36lbDK/qoMQp34hhwzZuIzzXbRHL5FaNduuraVjMoajN5MZL26ccp+Yh6HHqWcZJm29rhI6ne3Vqi32zxaj7lSCwPAVMrMD4htM3zMTf8AH0U3ej0/9TZN8R7d15HbSjm/+pwqQxPtPJYyj52AP6x18BOz8uY+4ujiNO7QvJq3BX401ZKP4JiMB/VqYUR4g3/dp9Qf0SXi6Ffa1uCIARTVkwgey8xFBPiVP6QhjxA/7tHsUt4+hX1Ubw2loZeH00qjQ8WUB3PmxA/Q+cDcKDzmqHF589vkjikCzRZUufOaYxZ2LMxuWYkknqSeMWbWhos3QJm991cJm7mpWgaschSFz9iQc3Z8SxPIga5bcPlFWMYgdVfDjU7X5XT3AdkzJo7p8NaRh0vOCDMZptjyVrBfmFB9YyvaCdslWQ3kAPdTaVtmaq4xQqSiBCIEIgQswIRAhECFiFQtakw+XKaY0tArTWDuRzYAC/yH6xIlqZJWta4+HQJtrA03Cpe8nYL7aO3p7CpUWIJsJijkTwDDkefA8iLzBsZ+H/Bl8PI9P4Ueenvq1I/EKCbIcpOltLYcnUrw8+PnG1jkZI27DceSgEEHVeMmUznKilj0UEn5COiQNSkVnwnd7iFRa0hpan3p33Y+R73yEV8+LUkPieD6ap1sL3clcKfdZTUydriFWAg5LaWL9MzXLeQAMVJx2ac5KWInzKe+Ha3V5X3hOJy5s77LgdMsoadpWuhZlXqM1zfiBmOp5DiOpYnxR8avkv0aDokBDjljCtO1+IjC8OYy2ZprHIrubs0x/amMeZABPTQDQRT0Ef8Aka27xZo1sNrcgn5Tw47c0ldlcFNfU9iZwR3DsrMC2ZxrY6g3IzG+vCNpVVApoeJa4HIKA1pebKzpugrc9i8gLf2szHTrbLf0irPaKky3F79E98M+9lV8fw9sPrGlS52Z5JQ9ooy2ewbTU8CbekWsEoqoA9zbB3Ipk3abLoDYvHPttHKnm2YjK4HJ10bTkDxHgRHn2KUnwlSWjbcKzhfnYqrtLSz8LzzqdFqKFmLTaSYLiWW1LJocqk+BAvwPEXVDPFXgRyEslGzhzTEjXRm41CiKTDMFxS3Zk0k4/wCGGVLnoAwKt/LY+AiU+bE6HxDiN6/3VcBsUm2hUfi+5+pS5p5sucPhYGW31JU/MQ5B2jp36SAtK5dSvGyp2IbKVsj+LSzlHUIWH9S3H1i4iraeXwPB90w5jhuFoU2HTpjZZcqY7dFRmPyAh50sbRdzgPdIGnomru93ZsjLUVyi41SQdddLM/l8Pz6Rl8Wx5uUxU59T+ylw053cmtMQMCGFwbgg6gg8QesZDO4HMDqp9tLLIEIXEm5QBZZjlKiBCIEIgQsQIRAhECEQIWYW6FiC6F5z5KuLOqsOjAN+sORzSMPdcQuSwHdULarb4YbPaQKL3VZHV1QOp56ITobj0jS0WFGuhEpmPmOihvmyGwaqjiW9+qcWkypUnx1mN6XsPpFnD2cpmG7yXfRNOqnnQKIwPAq3GJ2d3dlB70+Zcqvgo4E/hX1tE6pq6bD47AC/IDcptjHSFXDHNqqbCJH2LDsrzhfPMOoVubMRoz+HBbWPC0VNPQTYhL8RVaN5BOukbGMrFAbxKqY1BhWd2cvLmTGLG5LHIbn+oxOwxjG1M+UWsQPouJT3G3VDp57S2V0JVlIKsNCCOBEXTmhwyu2TCt53o4jkydql7Wz9mmbz4Wv6RVf4Siz58n7J4zvta6p06azsWYlmYkknUknUknmTFqAGiwTKce4iaTIql5CYhHmykH/aIyHakd6M+qnUfNa8zb16HEquRUgzKZpreJlhtdBzXvar8vF//EtqqOOSM2eB803xSx5B2Uftdu/SahrMKImynuxlIb269n5fBxH0EiixZzHcCsGVw0BPP+9Uj4bjMxVbCNtq6k7qT2yrp2cwZwOVrNqLeFosqjDaWoF3MHqNE02V7dlZ6Le/WGy/Z5LuSAMomAknQCwY3N+kVb+zlMNQ4gJ34p+1k5aRnMtDMAVyql1U3AawuAeYBvGMns15DSSL6XVgwaahesMXXaIRCIEIgQiBCIEIgQswIRAhECEQIRAhECFiBCjccwKnrECVEpXA4E3BHkRqIm0lfPSm8RsmnxNfuq9K3aYdKJfsXmZQTkZ2a9ug0ufAxaf5+rlIYCG35pn4ZjRcpfbY7wZ7A01PKajlKLZbZJhHQ/APAa+MaGhwmJp40ruI7ruPZRHym2UCwS+i8TKYeJgV2CSJiazaFuzmAcRLbQHysEN/BukUkV6bEHtO0mo9U+e9GD0Vf2S2gk0+aXVUsuokuQTcDOpAtdW/a48xzsKunklaOG8tI+vqmmOaDqLq0nGNn/aFHNJ45e98v4toqvh8WvbiNt6J7ND0VV2s2hl1JWXTU8unkJchVAzMTpmdhx05efGLSjpnwtJkeXOPy9ky5wJ0Fk1t0WG/ZsPM2b3e1YzbnS0tRZT5WBb1jJ9oJePVNhZrbT3KnUwysLik3tVigqqufPHszJjFeXd4L65QI2FJDwYWx9AoLzmcSvTZraWponvTORc6yz3lbzXr4ixjiro4altpR78wlY9zDonXhVBJxWSJ1bh/ZTOF3BUt+IEWfL+b6xjqqolw9+SCbMPnZTWNbKLuapfB9kaOlfPIp0V/i7zEeRYm3pECoxaqnble7T5J5kDGm4CnIrU8iEQiBCIEIgQiBCIEIgQiBCIEIgQiBCIEIgQiBCIELELdItWvw2TPFp0qXMHR0DfqIkRVc0P5byFw6Nrtwoo7EYfe/wBkk/0n9L2iX/ma3biFcfDx9FI0mDU8pGSXJlojizKqABgb6Gw14n5ww+uqJHBznkkbeS7ETQLAJM7a7s59O7TKRDNkG5Crcug6EcWA5EX8Y2mHY3DUMDZDld581XywFh0VF+wzc2Ts3zfDka/yteLriMte4t6pixV92I3ZTp7LNrFMqQLHIdHmeFuKDqTr06ikxLHIoGlsRzO+gUiGnLjcp3LKULlAAUCwW2lhpa3SMG6RxdnJ13VjbSyjJ2zFG5u1LIJ/9pP+IljE6sbSO+a44LOi2aLCJEn+FIlJbmktVPzAhuSuqJPG8n3SiNo2C3Yik3XaIRKswIRAhECEQIRAhECEQIRAhECEQIRAhECEQIRAhECEQIRAhECEQIRCpFgwXQi3Pn1jviu6n5pMo6Iji6VZhEqIEIgQiBCIEIgQiBCIEIgQiBCIEIgQiBC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2FF3EB-6DD4-41D1-97BA-D39717177DB0}"/>
              </a:ext>
            </a:extLst>
          </p:cNvPr>
          <p:cNvSpPr txBox="1">
            <a:spLocks/>
          </p:cNvSpPr>
          <p:nvPr/>
        </p:nvSpPr>
        <p:spPr bwMode="auto">
          <a:xfrm>
            <a:off x="96005" y="116824"/>
            <a:ext cx="8794750" cy="4651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ilways"/>
                <a:ea typeface="ＭＳ Ｐゴシック" pitchFamily="50" charset="-128"/>
                <a:cs typeface="+mn-cs"/>
              </a:rPr>
              <a:t>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rPr>
              <a:t> 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95DAA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rPr>
              <a:t>Research activities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95DAA"/>
              </a:solidFill>
              <a:effectLst/>
              <a:uLnTx/>
              <a:uFillTx/>
              <a:latin typeface="Calibri"/>
              <a:ea typeface="ＭＳ Ｐゴシック" pitchFamily="50" charset="-128"/>
              <a:cs typeface="+mn-cs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DFF0B44-9475-42A1-AB21-9166F90A8570}"/>
              </a:ext>
            </a:extLst>
          </p:cNvPr>
          <p:cNvCxnSpPr>
            <a:cxnSpLocks/>
          </p:cNvCxnSpPr>
          <p:nvPr/>
        </p:nvCxnSpPr>
        <p:spPr>
          <a:xfrm>
            <a:off x="256706" y="722121"/>
            <a:ext cx="69291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6">
            <a:extLst>
              <a:ext uri="{FF2B5EF4-FFF2-40B4-BE49-F238E27FC236}">
                <a16:creationId xmlns:a16="http://schemas.microsoft.com/office/drawing/2014/main" id="{3D5C2359-FCFF-46A9-9DD7-8D0C62AA8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06" y="1888104"/>
            <a:ext cx="1577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ilways"/>
                <a:ea typeface="ＭＳ Ｐゴシック" panose="020B0600070205080204" pitchFamily="50" charset="-128"/>
                <a:cs typeface="+mn-cs"/>
              </a:rPr>
              <a:t>FY 2021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ilways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7BDFA60-2049-4C14-BA83-1ECD3F2A6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821" y="3828448"/>
            <a:ext cx="5231179" cy="2307431"/>
          </a:xfrm>
          <a:prstGeom prst="rect">
            <a:avLst/>
          </a:prstGeom>
        </p:spPr>
      </p:pic>
      <p:sp>
        <p:nvSpPr>
          <p:cNvPr id="8" name="Text Box 26">
            <a:extLst>
              <a:ext uri="{FF2B5EF4-FFF2-40B4-BE49-F238E27FC236}">
                <a16:creationId xmlns:a16="http://schemas.microsoft.com/office/drawing/2014/main" id="{C7352B11-3627-47B2-A692-6B1AB9F7F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821" y="3375398"/>
            <a:ext cx="3886669" cy="31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ilways"/>
                <a:ea typeface="ＭＳ Ｐゴシック" panose="020B0600070205080204" pitchFamily="50" charset="-128"/>
                <a:cs typeface="+mn-cs"/>
              </a:rPr>
              <a:t>【 Grants-in-Aid for Scientific Research 】</a:t>
            </a:r>
          </a:p>
        </p:txBody>
      </p:sp>
    </p:spTree>
    <p:extLst>
      <p:ext uri="{BB962C8B-B14F-4D97-AF65-F5344CB8AC3E}">
        <p14:creationId xmlns:p14="http://schemas.microsoft.com/office/powerpoint/2010/main" val="2788804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B7ECB5C-8CF8-4CF9-8EC6-DB277B8DE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4307955"/>
            <a:ext cx="5760277" cy="2433221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5575" y="843249"/>
            <a:ext cx="8988425" cy="4797792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  <a:buFont typeface="Wingdings" panose="05000000000000000000" pitchFamily="2" charset="2"/>
              <a:buChar char="p"/>
            </a:pPr>
            <a:r>
              <a:rPr lang="en-US" altLang="ja-JP" sz="2400" b="1" dirty="0">
                <a:latin typeface="Railways"/>
              </a:rPr>
              <a:t> Research institutes (2):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US" altLang="ja-JP" sz="2400" b="1" dirty="0">
                <a:latin typeface="Railways"/>
              </a:rPr>
              <a:t>	Electronics</a:t>
            </a:r>
            <a:r>
              <a:rPr lang="en-US" altLang="ja-JP" sz="2400" dirty="0">
                <a:latin typeface="Railways"/>
              </a:rPr>
              <a:t>  and </a:t>
            </a:r>
            <a:r>
              <a:rPr lang="en-US" altLang="ja-JP" sz="2400" b="1" dirty="0">
                <a:latin typeface="Railways"/>
              </a:rPr>
              <a:t>Green Science and Technology</a:t>
            </a:r>
          </a:p>
          <a:p>
            <a:pPr>
              <a:lnSpc>
                <a:spcPts val="2000"/>
              </a:lnSpc>
              <a:buFont typeface="Wingdings" panose="05000000000000000000" pitchFamily="2" charset="2"/>
              <a:buChar char="p"/>
            </a:pPr>
            <a:endParaRPr lang="en-US" altLang="ja-JP" sz="2400" b="1" dirty="0">
              <a:latin typeface="Railways"/>
            </a:endParaRPr>
          </a:p>
          <a:p>
            <a:pPr>
              <a:lnSpc>
                <a:spcPts val="2000"/>
              </a:lnSpc>
              <a:buFont typeface="Wingdings" panose="05000000000000000000" pitchFamily="2" charset="2"/>
              <a:buChar char="p"/>
            </a:pPr>
            <a:endParaRPr lang="en-US" altLang="ja-JP" sz="2400" b="1" dirty="0">
              <a:latin typeface="Railways"/>
            </a:endParaRPr>
          </a:p>
          <a:p>
            <a:pPr>
              <a:lnSpc>
                <a:spcPts val="1700"/>
              </a:lnSpc>
              <a:buFont typeface="Wingdings" panose="05000000000000000000" pitchFamily="2" charset="2"/>
              <a:buChar char="p"/>
            </a:pPr>
            <a:r>
              <a:rPr lang="en-US" altLang="ja-JP" sz="2400" b="1" dirty="0">
                <a:latin typeface="Railways"/>
              </a:rPr>
              <a:t>Donation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       1,173 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      \590 million (total)</a:t>
            </a:r>
          </a:p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endParaRPr lang="en-US" altLang="ja-JP" sz="2400" dirty="0">
              <a:latin typeface="Railways"/>
            </a:endParaRPr>
          </a:p>
          <a:p>
            <a:pPr>
              <a:lnSpc>
                <a:spcPts val="1700"/>
              </a:lnSpc>
              <a:buFont typeface="Wingdings" panose="05000000000000000000" pitchFamily="2" charset="2"/>
              <a:buChar char="p"/>
            </a:pPr>
            <a:r>
              <a:rPr lang="en-US" altLang="ja-JP" sz="2400" b="1" dirty="0">
                <a:latin typeface="Railways"/>
              </a:rPr>
              <a:t>Grants-in-Aid for Scientific Research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000" dirty="0">
                <a:latin typeface="Railways"/>
              </a:rPr>
              <a:t>		(National-level, Research council funding)	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	426 projects 	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	\1,076 million (total)</a:t>
            </a:r>
          </a:p>
          <a:p>
            <a:pPr marL="0" indent="0">
              <a:lnSpc>
                <a:spcPts val="1700"/>
              </a:lnSpc>
              <a:buNone/>
            </a:pPr>
            <a:endParaRPr lang="en-US" altLang="ja-JP" sz="800" dirty="0">
              <a:latin typeface="Railways"/>
            </a:endParaRPr>
          </a:p>
          <a:p>
            <a:pPr>
              <a:lnSpc>
                <a:spcPts val="1700"/>
              </a:lnSpc>
              <a:buFont typeface="Wingdings" panose="05000000000000000000" pitchFamily="2" charset="2"/>
              <a:buChar char="p"/>
            </a:pPr>
            <a:r>
              <a:rPr lang="en-US" altLang="ja-JP" sz="2400" b="1" dirty="0">
                <a:latin typeface="Railways"/>
              </a:rPr>
              <a:t>Collaborative research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	269 projects 	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	\459 million (total)</a:t>
            </a:r>
          </a:p>
          <a:p>
            <a:pPr marL="0" indent="0">
              <a:lnSpc>
                <a:spcPts val="1700"/>
              </a:lnSpc>
              <a:buNone/>
            </a:pPr>
            <a:endParaRPr lang="en-US" altLang="ja-JP" sz="2400" dirty="0">
              <a:latin typeface="Railways"/>
            </a:endParaRPr>
          </a:p>
          <a:p>
            <a:pPr>
              <a:lnSpc>
                <a:spcPts val="1700"/>
              </a:lnSpc>
              <a:buFont typeface="Wingdings" panose="05000000000000000000" pitchFamily="2" charset="2"/>
              <a:buChar char="p"/>
            </a:pPr>
            <a:r>
              <a:rPr lang="en-US" altLang="ja-JP" sz="2400" b="1" dirty="0">
                <a:latin typeface="Railways"/>
              </a:rPr>
              <a:t>Funded research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	112 projects 	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n-US" altLang="ja-JP" sz="2400" dirty="0">
                <a:latin typeface="Railways"/>
              </a:rPr>
              <a:t>	\958 million (total)</a:t>
            </a:r>
          </a:p>
          <a:p>
            <a:pPr marL="0" indent="0">
              <a:lnSpc>
                <a:spcPts val="2000"/>
              </a:lnSpc>
              <a:buNone/>
            </a:pPr>
            <a:endParaRPr lang="en-US" altLang="ja-JP" sz="2400" dirty="0">
              <a:latin typeface="Railways"/>
            </a:endParaRPr>
          </a:p>
        </p:txBody>
      </p:sp>
      <p:sp>
        <p:nvSpPr>
          <p:cNvPr id="30726" name="AutoShape 6" descr="data:image/jpeg;base64,/9j/4AAQSkZJRgABAQAAAQABAAD/2wCEAAkGBxQSEhQUEhQWFhUXGBcZGRYWFxgYIBwZGB8XHRwcHh8dHCggHB8lHxkYIjEhJSksLi4uHB8zODMsNygtLisBCgoKDg0OGxAQGywkICY0LC8sNCwsLCwsLCwsLCwsLCwsLCwsLCwsLCwsLCwsLCwsLCwsLCwsLCwsLCwsLCwsLP/AABEIAOYA2wMBEQACEQEDEQH/xAAcAAACAgMBAQAAAAAAAAAAAAAABwUGAQQIAwL/xABFEAACAAQDBQUFBgMHAwQDAAABAgADBBEFEiEGBzFBURMiYXGBMkJSkaEUI2JyscEzgpIVJENTorLRY8LSNHPh8DWDs//EABsBAAEFAQEAAAAAAAAAAAAAAAABAwQFBgIH/8QAOhEAAQMCBAMGBAYCAQQDAAAAAQACAwQRBRIhMRNBUQYiMmFxgRSRobEjM8HR4fAVQvEkNFJyFlNi/9oADAMBAAIRAxEAPwBix5ErxECEQIRAhECEQIRAhECEQIRAhECEQqRaOM4vJpZRmz3CIOZ4k9FHEnwES6SkkqXhkYv9lxJI1guUucH3vK9Syz5Yl07GyOLlk8X+K/hw8eMaSo7NgQDhO7436H0URtVrrsmjInK6hkYMrC6spBBHUEcRGUkjdG4tcLEKaHAi4X3DS6RAhECEQIRAhECEQIRAhECEQIRAhECEQIWYEIgQiBCIEIgQiBCIEIgQiBCIELEKAkVL2y3i09Fmlp99PHuKe6v52/7Rr5Rf4dgUtRZ8ndb9SostQG6DdJHaHaCfWzO0qHzH3VGiqOijl+/ONrTUsVMzJELBQHPLjcqLBiQuVZdkdtanDzaWc8om7Snvl8SvwnxHyMQK7DIKxvfFj1TscrmbJ3bKbaU1eLS2yTbayXsGHl8Y8R6gRiK/B5qQ3Iu3qP1U+Kdr9OaskVNk+iESogQiBCIEIgQiBCIEIgQiBCIEIgQsQIRAhECEQIRAhECEQqRECVECREKBcovzSf3jbx2LPTUTWUd15ynVjzVDyHLMNTy8drhGCMjaJZxc9Oir55y42alvhOGTaqasqSpeYx4fqSeQHMxoppo4WF7zYBRQC42CtG3mwv8AZ0inftDMZyyzDayhrXXLzta/Hjblwiuw7FG1r3tAtbbzTssRYAqSItUymHgO7U1eHJUyphE9i5CNbIyKSoHC6sSCbkkeA4xTVONR09VwXjTqnmwuc3MFRJqTJEwg5pcyWxB4qysPqCItxlkb1BTWyce7feJ9oK01WQJ3BJvATD8Lcg/Q8/PjkcYwXIDNANOYU2CfWzky4ydlNWYLIusQIRCJUQIRAhECEQIRAhECEQIWYEIgQiBCIEIgQvGqqUlozzGVEUXZmIAA8TD0ML5XZWC5XDnhouUr9pN76qSlFLD207WbcDzVRYnzJHlGqo+zWmaoPsFCfVcmqnVW8zEnNxPCDoktAPqpP1i5jwWiYLZL+qYM7zzV63WVuI1bGfUVDmnW6hSqfeNbrluAtxqOenWKTHGUdOzhsYMx+gT9PnebkqU3tbQmlo+zlm0yeSgIOoQWzn5EL/NEPs/RCefiOGjfvyTtVJZthzSBjeKuT13ObPCTS/aWH3k/hccJSkhQPzEZvEZYxHaOuL5eA3Yb+qn0semYrY3yU2fDWa38OZLb5kp/3w12bktVFvUfylqx3LpBRu1XrpnYaTkw6kH/AEZZ/qGb9482xh+atk9bK1gFmBUPfds6LJWoNbiXNtz07jfQqf5Y0HZuuLwYHctR+qi1UdjmCUiOQQRoRwI01jUm3NRF0lsBj/22ilzWN5i9yZ+dbXP8wsfWPOcYo/hakgbHUK0gkzt1S13pUNZRz+1SpnmROJI+9cZG4lNDawHs+A8I1GCz09TDlyNzN30+qhztcx26qVDtjXSfYqp38zZx8muIs5KCmk8TB8rJoSOGxV62Z3vNcJXICug7WWLEeLLwP8tvIxR1vZtjgTAbHodlIjqiNHJtUlSk1FeWwdGF1ZTcEHpGPlhfE4seLEKc14dqF7Qyu0QIRAhECEQIRAhECEQIRAhECFiFCQpEb19rjUzzTym+4lGxtweYOLHqBwHqeceg4LhzaaLO4d5308lVzyFzrclQLxeJhfUmUWYKOJIA8zpHJNhcoXU2B4atNTypCDuy1C+Z94+pufWPLq2oM87pHdVcRtytACTu/GqLVsqX7qSQQPF2a5+QX5RsuzbAKQu6kqBVHvpdAX0HGNAoy6swymEqTKlqLBERQPygD9o8rrJDJO955kq4iFmgKE3jy82GVY/6YP8ASyn9onYGbVrP7yTdSLxrm2PRlVrqjAky0tOOkmSPkix5dXm9S8+ZVvD4Ao3b6kE3DqtSL2lM48074+qxJwaQx1jCOenzXFQLsK5pj0hVabe4arP96lcvu3Hn3lP/AG/KMr2ojGRj/UKZRnUhX3brCRVUM+XYFshdL8nTUfpb1igwio4FU08jofdSZ2ZmLmcx6UqpECExtzu1Bkz/ALJMb7qce5f3ZvK3QNw87Rn8ew8TQmVvib9QpFPKWusnhGCVmswiVECEQIRAhECFiBCIEIgQvibNVAWZgoHEsQAPUx2yN7zZouuXOA3UbtViBp6OonD2klOV/MRZfqRE3DYOLVMYeq4mdZhK5eJj01VCxAhbWGTxLnSnPBXRj5KQT+kcyDMwjqEo3XVoa+o4GPJ5BZ5CuWnRI7fhTFa6W/uvJWx8VZwR9R843fZt4NJl5glV1UO+l7IfKynoQfkYvjqLKMusZbXAPUA/OPKJhaR3qVdN2Cgd4H/42s/9o/qIsMF/72P+8k1Ufllc0x6QqpdU4I+amp26yZR+aLHl1e21S8eZVvD4AvHadwtHUk8BJm/7WjvDQTVR+oSTfllctx6cqlNncNSnNVzOQWWnqSzH9B84y/aiQCNjPNTKMakpoY9VCVTT5jGwSU5P9J/eMtQxGSoY0dQpchswrlePUVULECF6SZpRlZTZlIII5EagwhAcLFC6mkYmjUy1BPcMoTSQL93LmOg8OUeXy0zviTCBreyt2vGS6zhWKSamWJsiYsxDzX9CDqD4EAxxU0ktM/LI2y6ZIHC4W5EZdogQiBCIELMCEQIXhWVSypbzJhyoilmPQKLmHoIXSyBjdyuXOyi650212vm4hNJYlZKn7uVfQDqeRY8z6CPSaDD4qOPK3fmVUySF5unVvBUzMLqSvOUG06Aqx+gjGYV3MRAPUqdNrFoucDHoKrViBCzAhdBbrtqFrKVZbn7+SArAnVlGiuPTQ+I8YweO4eYJjK0d130KsaaXM3KVr74MANRR9qgu9OS1gNShsH+Vg3oY77OVgimMROjvuElUzMMyQsbpV66Y2FxUVNBTzL65Ajfml90/O1/WPNsZpuDVuHI6j3VpTuzMWnvSnlMLqSOJCL/U6A/S8O4AzNWt9/skqTaNc6R6GqxdNbDzs+H0h/6EseqgKfqI81xduWtk9Va057gUVvXxUSMOmi/enESlH5tW/wBIPzES+z9PxKoP5N1XFU6zbLnoR6B6qtXRe7TAjR0MtWFpkz71xwILAWU+IWwPjePO8cq/iakhuzdArOmZlaq1vn2oVJX2KWwLvZptvdQahfNjY+Q8YtOzuHuuah48h+6ZqZf9QkwY16hLECFmBC6OrJf2fBmVuMuiKnlr2WX9Y8+jdxcVuOblZHSH2SN2R2lm0E8TZZupsJkvk69PMcjyPrG2rqOOriMbx6HoVAjeWG66ToatJ0tJss3R1DKeoYXEeaTwuhkMbtwrdjswutiGF0iBCIEIgQiBCX2+rEzKoVlLoZ0wKfyp3j9csaXszTh9QXnkPuodW6zQEiY3Kr10Pu7xNK7DVSZ3iqGRNU8wBb5MhHrfpGAxeB9JW8VvM3CsYXB8eVIzabBXo6mZIcHunun4kPssOtx9biNtSVLaiFsreagPaWmxUVEhcogQt7CMUm0s1Z0lirrwI+oI5g8xDc0LJmFjxcFK1xabhPfYrb2RXqJb2lz7G8s+y/5CeOnunXz4xh8RwaaldxItW/UKwiqGvGVyXO83YdqOY1RIX+7OeA/wmPun8JPA+nS+iwfFW1TOG898fVRZochuNl8br9shRTGlTifs8w3J45H4ZrdDoD5A8o6xjDPi48zfENv2SQS5D5K6758SH9nyhLYMs6apDKbgqoZtCOOuWKbs7SvZUOLxYgWT9TIC0WSPjZKEnrujxlBhh7Vwi07uGZjYBW74P+oj0jFY9RvfVtMbblw5KdTSAM1OyW+8bav7fUXS/YS7rLBFr39pyOrWHoBGjwrDxRw5T4juo0sheVYN1ewpmutXUraUvelIw/iNyYj4BxHU25ca/GsVELeDEbvO/l/KcghzHM7ZWTb3eVLpw0mkYTJ/AzBYpL6/mbw4Dn0iswvAnyHi1AsOnMp2aoA0aklUz2dmd2LMxJLMbkk8STGza0NAaBYKD6ryhULIgQrTu72ZNdVqCLyZZDzSeFhwXzYi1ul+kV2KVraWAuv3joE7FGXusmRvox8SqYUyn7yebsBylqbm/wCZrD0aM52dpDJKah2w+5UqqfYBoSOjaKAn7uarmm4cFb/CmPLH5bKw+WciMH2jiDKrMOYH6qypDdivUZ5SkQIRAhECF8TpqoCzEKo1JJsAPEw4yNzzZouuXOA1KWm/WnLU1O49lJrA/wA6ix/0n5xqOzD7SSRneyh1eoBSWMbFQVP7G7UzMPn9oneVhaZLJsGX9iORiFX0MdZFkfvyPRdxvLDcJv4nQ0WPUweU4ExR3XsM8s/C68St/TmDGThkqcImyvF2H5HzCmODZxcbpPbR7J1VE1p8o5eUxO8h9Rw8jYxrqWugqW3jPtzUN8bmHVQVomLhFoEL6U2II4iBCYWye82ZLAkVw+0SCMpZhd1U6a3/AIg4aHXjqYoa7BWPPFpzlf5bH9lIZORo7ZbO1O7kTE+1YWwmyWGbsgbkdchPEfhOo4a8I4o8YLHcGrGV3XkUr4dMzNlR8FwmfVzkpZdy12AViQEtqxPwgW10+sXU9RHBGZnbfdMNaXGwTKbcwvZ6VR7W3OWMt/6r28fpGbHahmexZ3VK+ENktMUwqfTznpXDZwwBRbkOfdIA9q4OmnONLFNHKwSgi3VRS0g2O6vuzWwcqll/bMWIRF1Eg6+WcDiTyQevMRRVeKvnk+Hoxdx3PT0/dPsiDRmeofbDePPq7y5N5FPwyqbMw/ERwFvdGnnEuhwaKn77+8/qf0XEkxdoqOYuEysQIX0ikmwFyeAGsJcDdCuuy27SrqiGmqZErS7OO8R+FON/E2HnFRWY1T04s05ndB+6eZA53kmHiWPUWB04kSAHm8ezUgszW9ua3Lh58gLCKCKjqsUl4s2jf06AKSXshFm7pKY3i82rnNOnNmdvQAclA5AdI2MEDIGCOMWAUFzi43Kj4dSJ7boZf2fC3nTTlRnmzbnkiqoJ/wBDRiMfvPWtiZqbAe6sKazYy4q6YNi0qqlLOkOHRufAg8wRxBHSKOqpJKZ+SUWKkMe1wuFuxGKcWYRCxAhJvfbjzNOSkU2lood7H2mb2QfBQAfNvARuOzlG1kJnPiOg9FW1Ul3ZVYNmKiXjOEtTTGtNlqqMTqQy/wAKZ5G2vk0Qq1jsNrxO0d139IXbCJY8p3SZxXDZlPNaVOQo6mxB/UdQesa+KVkrA9huCoZFjYrThxItigrpklxMku0txwZCVP05eENvjbI3K8XCUEjZMbZjeZXTGWQ0hatmsAAMjHrcgFbeJAA5xRVWCUrQZWuMf2Uhs79jqmdO2VopnemUkjMbE2lrx8wBeMr/AJOqjNmSGymCFhFyF8JsbQDhRyPVAf1g/wAvW/8A2FLwI+i+n2QoCLfY6f0lKP0EJ/lqwH8wo4EfRVraPdVSzlJpvuJvLUsh8CDqPMcOhi1ou0UzHWmGYfUJmSlB8KoOzGO1GDVjSZ4YSywE2XxGtrTE8bWN+Y06Wv62khxKnD2HXkf0KixvMTrFXzYefKqMVxKplEMuWSqsBxDKMx+cuKTF2yQYfFC/e5v7f8p+Ah0pcmFGVupxS823nyqbFsOqZpCLlnK7W5KpC8PGZaNXhLZKjD5YRvpb++ygz2ZKHKg4/i1TjdasqSpyXIlSydFUcXfobak8uAvzvKWmhwymzOPqeZ8kw97pXJlbNbsqSnUGcgqJttWcXW/4U4W8Tc+UZmt7QTym0Ryj6/NS46Vo8StknC5CCySZSjostB+ginNZUOOrz80+I2cgsTMJkMbtIkk9TKQ/qIPjKgf7n5o4bei+0pFRT2UuWhsctlCi/K+UcIBUPeRxHG3PVBYANAklt3tPisuYZNQxkDWwkXVXHUP7TD18xG5w2ioCwSQjN66n3VbJJJs5UAmLpMrEKhWDY7ZSbiE3Igyy1I7SaeCj926CINdXR0keZ+/IdU5HGXmwTM3pYvLoqFKCRozqq5QblZK8SfzEW8e9GdwWB9VUuq5Nv1/hSZ3BjMgVZ3KYwZdW1OT3JykgfjTUH1XMPQRYdoaYSU3E5t+yapXWfZPCMCrRZgQsQIXOG8y/9p1d/jHyyrb6Wj07CrfBx26Knm8ZUfsvtDNoZ6zpR8GQ8HXmp/Y8jD1ZSR1URjf/AMLljyw3CddLUYdjkoZ1BmKNVJyzU8iNSvlceEY57K7Cn9zVv0U4GOUa7qvV+5hCxMmqZV+F5YY/1Bhf5RNi7UC34kevkVwaToV80W5lA151WSg4hJYU/wBTMQPlHTu0pdpFHr6/wk+FtuVLJj2EYQrJIIaZ73Zfeu3gz8B5XFukRnUmI4iQZe6PPQfJd54ott1A12+Ca7ZaSlGvDOWcn+VbW8rmJkfZuFovK8n6Js1bidAtafvExeV35tMqpzzU8xR8ybj5w8MFw9/da65/9gkNRIOSntnd7kmaQlVL7EnTtFJdPXTMv1ivq+zTmAugdfyO6cZV30cmRLcMAykEEXBBuCDwIMZdzCxxa4WKmAghUzelssKymMyWo7eSCy9WQasn7jxHjF9gWImnmETz3XfQ9VGqIszbjdVDcRPtPqk+KWjf0MR/3xcdp2XgY7ofumKQ94pyRh1YpO7+Jn3tIOkuYfmy/wDAjbdmG2hefNV1X41a91WzApKUTXH308BjfiqHVV8NLE+PlFVj9eZpuE091v3T1NFYZirnPnKil3YKqglmY2AA4kk8BFFHG57w1ouSpTiALlK3abe5lcy6GWHsbdrMBsT+FRYnzPHpGsouzjcuapPsOXqVBkqjs1RsvG9oJ3fSXNC6aCQij/Ut4mGjwmPQ5fmuA+Y7LMzeBitGR9skAqdPvJZl38mXS/oY5ODYfUj8I/I/ojjyt3U5Sby8PrE7Kuk5AeIdRNS/gQLg+OX1iC/A6uldnpn3+hTgqGP0cFsLu1wup79O7ZT/AJM0OPqGIjg41iEHdlZ8wl4EbtQVu0O67D5PeZHmW1+9c29QLA+sMSY/WyCzRb0C6FMwakry2j2+o8Pl9lSiXMmAELLlABEPViug8hr5R3SYPVVjxJUkgee5SPmYwWakfiuJzama02cxd2NyT9AOgHIRs4omRMDGCwCguJJuVP7rkJxOltyZz6BHiDjJ/wCik9E5B+YF0YI81VuiEQswqRJHfZg5SqSpA7k5QpPR00sfNcvyMbvs7UiSn4R3b9lW1LLPultGhUZfUuYVIIJBBuCDYgjmIDqLFCnabbWvRQq1c6w6uW+puYhvw+meblgXYkf1WnieP1NTpPnzZg6M5I+XCHoqaGLwNASF5O5Vs2C3dPWZZ1QTLp+IFrNMH4b+yv4vl1iqxTGWUoLGav8AoE9DTl+p2TqwnCZNMgSRLWWo+EWJ8zxJ84xFRWzTuzSOJVgyJrBoFuxHa4tNwV0Wgqn7YbvqetUsirJn8piiwY9HA49L8R48Iu8OxuanIbIczfqPRR5adrhcbqjbB7SzcNqTQVt1lZsveP8ACc6gg/A1x4a363vsUoI66Djw+K1/X+VGikMbsrk6Yw3hPmrLdKjCcPGHbQZALSqlH7Pp3hmt6OhUekbGaX47CS7/AGbv7fwq8N4c1k1xGNVglNtLRDEMflyDcy5CIZn5VHaH5l1X1jZ0cvweFcTmb29Sq94zzWTYjHavd5lT9gkjt3tPNxSpWipO9Kz2UKf4ri/eJ+Aa25aX8t3heHx0EHHl8VtfLyVbNIZHZRsmLsVsRIoEDWEyoI700jgeiX9kePE/SM5ieMS1Ti1ps3l/KlQwNaLndWqKU66qSvifIV1KOoZWFirAEEdCDoY7ilfG7Mw2K5LQd0p9u911g06gHUtT/vL/APD5dI1+F4+H2iqN+v7qDNTEatSnR2RrglWHMEgg/tGoIDhrqoi9qjEJswWmTHcdGdm/UwjY2N1AHyS3K1rx3dIi0IhNjcfgLZplYwstjLl35k2LkeAsBfxPSMv2kqwGCnbudSpdLHrmTejFkWVhdZhEqgdtsbNHRTp62zgBUv8AGxsPO3H0izwqkFVUtY7bmmJ35GXCitn62TjWHFJ9i1gs0LoVcey46X4j1HWJ1XHJhVZni8J29OibYRMyxSh2w2JqKBiWUvJv3ZyjTXgG45D4H0vGsocThq2902d0UOSJzN1WbRYJpelNTtMYJLVnY6BVBYk+AGphHODRdxsEoF03Ng91+QrPrwCRqsjiOVjM5H8vz6RlcUx9ovFT+5/ZS4aa+rk1dAOgA8rAftGR7zzpqSpt7BUPaLepSU7FJIaocc0IVL9M5vf0BjQUnZ2aUZpTlH1Ud9UBo1Q7by68jMuGtl43Kzm08woEThgNENDLr6hNfEydFIbP72JE1uzqpZp2vbNcsl/HQFPUEeMRavs49rc0Dsw/vzTjKvWzlne5s2tTTCrlWMyStyVsc8k6nXnluWB6ZoXAK10Mvw0mx2vyP8pKlgc3OFs7pNpftVL2Mw3myLLc8Wl+4fT2T5DrDPaGgEMvFYNHfddUslxlKxvapykiRWIBnpZyN07rEC39QT6x12elBe+nds4H+/JJVN0DwrdT4tKemFSGAlGX2mbotrm/lYj0iofRPbU8C2t08JBkzKmbqVM81te4IaonELfki629MwH8sXXaBwibFTN2aNUxSi5Llt72NofstGZaG02fdFtxCe+3yIX+aGOz9Fx5+I7Zv35LqqkytyqK3O7OLIkNWzdHmghC2mWUOJ14ZiL36AdYmdoKx0kgpo/fzPRN00YaM5X1j+9RFmGTQyTUPcgPrlJHwqozP56RxSdnO7nqXZR0/c8l0+q1s0LSTafHz3vsQtxsZDj6Z80Sjh2Eju5/r/C4403Re2Hb12luJWIUrSW0uyhhbxMt9beIJhqbs4x7c1M+/r+6VtUQbOCZNDWy5yLMlOrowuGU3B/+9Iy00EkLsjxYqY1wcLhU/bnd3KriZsoiVUc2t3X/ADjr+Iet4u8Mxx9MBHLq36hR5qcO1buk3jmylXSE9tIcKPfUZkP8w0+esbKCup6jWN4UFzHN3CiKameYwWWrOx4KoLH5DWJLnNaLuNlwNUxNjt1s6cyzKwGTK49nwd/D8A8Tr4c4ocQx6KAFsPed9ApEVM52p2V53hY/Lw6i7GTZJjr2cpF0yLwL25AC9j19Yo8JpJK2p40uoBufPyUiZ7Y2ZWr63S4q1Rh65yS0p2lXPEgZWX6MB6Q32hp2xVV2jRwuuqV12aq6RQqSqHvnQnDSRwE6WT5d4fqRGj7NECqI8lFq/Ak5svtHOoJwmyT4Oh9l16H9jyjY1dJHVRmOQfwoLHlhuE6sE3mUNSAJj9gxGqzR3fHveyR52jGVGA1UBzR94eW6nNqGO8S23w3CJvey0LX1uGla+OhhsVGKx93vIIhPReR2kwmhU9nMp0t7sgKxPh3AfqY6+BxOqP4l/dHEiZsrTTTw6K4BAZQ1m0IBF9ekU8kJZIY9yNNFIDha6Ve02PzsXqPsGHm0gfxZutmA4kn4ByHvHwjW0VFFhsPxNR4uQ6eQ81BkkdK7K3ZXbZTYumoEGRQ8z3prgFj5fCPAfWKOvxieqdobN5AfqpEUDWb7qx3ipuVIVe2v2QkYhLImALNA7k5R3lPj8S9QfSx1i0w7FZaR+928wmJYGvCXGymPTsKqWw+v/gE2uTcKH4Mp5y25jlrwIIjT1lJHXRCqp/ENR5+R81EjeYzkdsobAKv+y8XK5ryhMaUxBuDKc91r+F0b0iXWQmtobEa2v7hNsdkk0Td3jIGwyrv/AJYPqGUj6gRj8FuK5nup9QbxlJl8KxNMPzfeCiazlQ4IsSLMVvcAmx6cDG2FRSOqcoI4n1VdkeG35JrboAP7MlW+ObfzzH9rRke0X/eH0Cn0v5aW28XEjXYp2KmyI606k8Ac1nb+on0AjTYRTfC0YJGp1/ZQ5n53qV2rxyZWzZeF4bYyECy8ynR8gGpP+WoHra+ukR6SlZStdWVPiOvp/K6e8vORmyZOx2ysnD5IRBeYQO0mnix/ZRc2H73MZfEsTkrH3OjRsFMihDB5qfirT60MawaRVyzLqJauvK/EHqp4qfERKpa2Wmdmjcf0Tb42vFilae32eqhq02hnNz5H9BMA9GHlprfwcZgvtIP78lC70DvJNmhrUnSlmyWDo4upHP8A41014Rj5ad0UvCk0P91U4PzNuFS6LetRklZ6zZDqSrBlzAEcRdLnjpwi9f2dqG6xOBHLkowqm7ELeG8jDBe1QPSVN/8ACGDgmIHQ/dd/ERhV3Ht8ElVIpJTO/J5gyqPQHM3lpE+k7NOzAzO06D900+r/APEJS4ric2pmtNnOXduJP0AHAAdBGrhhZCwMYLAKG5xJuU5tx8kihmMRbNPa3iAksfrcRje07wahjfL9Sp1GNCUxYzKmKL2lwgVdLOkNp2ikA9GGqn0YCJuH1RpqhsnTf0TcrMzLLmKtpHlO0uYpV0JVlPEER6ax7XtDmm4KqCLaLxjtCIEK1bvNl2rqpLr9zLZWmk8LA3yeJa1vK5itxSubSwk37x0HqnYo8zlb96W3OfNRUjXB7s101uTp2a25cjbjw6xU4NhWT/qZ99x5eaenmv3W7K6bu9lxQUoDD76ZZ5p6G2ieSj63ijxrEPipyG+Fug/dSKeLI3zVpY21ioY3M4NCkE2CStZvgqe2Yy5UnsQxyqwYkqDzbNoT5aRuI+zlNwwHE5uarjVPvomxs7jCVlPLqJeiuOB4ggkEHyIMZGtpHUk5idy+ymxvztuoPeRsoK6mJQf3iUC0s/EOaHwPLxt1MWGC4kaaXI49w7+XmmqiHMLjdc8uCNDxGljHoO+oVamdtXt3LnYTJkK+afMWWs4C4yiWRe+nFio06ExnaPCXRV75neHW3upL5rxhqisR3lzptF9k7GWLyxLaZdjdVAAsvunTiSfKJMWDRR1PxFzfey4M7izKpLdjtvKpKafIntly5pko2JuSNU0HG4BHmYj4vhTqmZkrB0B9F3DKGAgpazZhYlmNySSSeZPExoAABYKMnxup2UFJTifMX7+coOo1SWbFV8CdCfQcow2PYiZpOCw91v1KsKaLKMxVxxWuWnkzJz+zLRnPoL29eEUlLAaiVsbeZUl7srSUkJm83EnmNMllRLXvGUJQZQt/ea2bwvcekbtuB0LWZCNet9VWmeQm6duD1wnyJM4CwmS0e3TMAbfWMLVwcCZ0fQkKxjdmaCvHaLBZdZTvIm8GGjc1Yeyw8j+8OUNY6lmEjfcJJIw9tkmtktqJ2D1MylqQTKD2mLxyH408CCDbmLRta6gixGESR720PXyKr45DE6xW3vU2ZDMMQpbTJE0ZphTUK3x/lbn0IN+MNYNWkD4WfR7dr8wlmZ/u3ZLWL9R1iBC3sIwybUzUkyVLOxsB06k9AOJMNzTMhYXvNgEoaXaBdMbPYQtJTSpCaiWtierHVj6kkx5lX1RqZ3Snnt6K2iZkbZSMQ06tLGsTSlkPPmAlEALZRc2JA/eJVJTOqZRE3cpuR+QXVYx3ZaixiWtRLmWYiyzpVjf8LqRrbobERcU+IVWGOMUguOh/RR3Rsl7wKolZueqwfu5shx1JZD8sp/WLuPtJSu8QI9kwaV69qDdI6AzK2plSpS6sUN+6PxMAq+ZvCP7QRvOWnYXO9ECmI1ebLV2j21lSJJosKBSTqHna5nJ42J11+Lj0sIepcOfJJ8RV6u5DkFy+QAZWbLY3QbJ9tN+2TV+6lN92CPamDn5Lx87dDDWP4jwI+Cw947+Q/ldU0WY3KdcYNWSCIVri03CCLqg7xsBp5OETEly1USijIbahmmKDrx1DkfKNLg9fPNXAuN7g39goU0TWx6LG5OYTh7A+7PmAeWWWf1JjjtMAKlp8l3SeBX+M6N1KSG3xYCtPWCami1ALldNHFg9vA3B8yY9AwGsdPTWdu3T9lWVDMr1pbAbDPiJdy/ZyU7pe1yXtfKB4AgknqOsScRxSOiAvqT9uq4jiL9lV66kaVNmSm9qW7IbdVJB+oiwY8PYHDnqmiLGyuW1m7qZSUkupV84yp2y29hmtqOq3OXr89KqixiKondDsRe3nZPPhLW5lHbtcFWrr5aPbIl5jA+8EtZfUkX8Lw/itSaemc9u+y5ibmeAujRHmZNzcq3VX3nA/2ZVW+FflnSLfArfGs9/smKnwKA3KUso0M7QFnmssy/NQosD4WY/MxZ9o5pWVDLGwAuPVM0rQWlMOmkLLRUQBVRQqqOAVRYD5CMxLI6Rxe43JUxoDRYL0jgLpLzezsh9plfaZIvOlL3lAvnljX+pdSPC46Rp8AxPhO4EnhO3kVCqYr94Ja7GbazqAlbdrIb25LcNeJX4T9DzjTV2Gx1Qvs4bEbqKyQs05K6U2yeE4p95STmkOdWkjL3T+RtfVTlinfX19F3ZmZxyKeEUcmoNluU+5qQD95UTWHRVRT8zeIz+079mx2PmuhSDqrCxw7BZJtllk8r55sw+up+iiINq7FH2O3yATn4cIW7sTj711OZ7yxLBmOqKDfuLYAk8zfMOXCImK0TKSYRNN9Bf1TkEheLlT8VafWri1AKiRNktosxGQnpmBF/Tj6RJpZzBM2QcjdNyNzNIXOC1VZhlRMlpMeTMRrMAdDbgbHusCLEXEelFkFZGC4BwKqruY6ynBvWxDLlzy7/H2S3/8fpEH/A0V75fqU58Q/qq3jW0dTVn+8T3mD4SQF9FWyj5RYwUsMH5bQE255d4itzYvZeZiFQJa3EtbGZM+Feg5ZjyH7AwzX1zKSIvdvyHmiOMvNl0bh9EkiWkqUuVEUKo6Afr5x5tUTunkMj9yrZjQ0WC2IYXaIVCU2+/aHSXRIekybY+eRT/u/pjZdmqKwNQ7noFX1T9coU/uYl2w0H4psw/7R+0V3aQ3qh6J2k8CujVcsOJZdBMIuELDMR1A4kcYpG08pZnDTbrZSC9t7XSN301/aYh2d9JMtFt4sM5+jL8o3eAQcOkBO5uVW1DrvTI3SycuF05tYsZrHx+8cA/JRGb7QvvWnyAUulH4aVe21MBjU1dLNPlE/wA4lsf9xjWUDycPa7/8n9VDkH4hTz2lkB6SpQi4MmaLfym36RhaKQtrGOH/AJfqrCQDhlc87B4l9nr6aYTZc4Vtbd1+6b+Wa/pHoOIQcamezy/lVsbsrwV0U+LyFmrJM6WJrezLzrmPpe8edfA1GQyZDYblWfFZtdRu36BsNqwf8pj8rEfpEnBjatjt1XNR+WUot0e0P2ar7JzaVUWQ34B/cP1K/wA3hGvxyi+Ipy4eJuo/VQaeTI5PyPPCrVZhELEKDY3CRJXensKZDNV0y/csbzEUfw2PvAD3D9D4cN3gmLCdghkPeG3n/KrZ4cpuNktVJBuDYjmI0JCjKRG0NWBYVVRbhbtplv8AdDBpYb3yN+QXWd3VfGG0M+snrLl5pk1zxJJ8yxPADiSY6lkjgjL3aAJAC42XS+AYUtLTypCarLUC/U8S3qSTHmVdUmpndKeat425WgKQiIu1iFQqxtpsTIxBQW+7nKLLNUa26MPeH1GtjFxhuLy0Zy7t6fso8sAk23SkxDdfiEtrLKWavJpcxLH0Ygj5Rrosco5BfPb1UIwSDkt3Ad1FXNYfabSJd9bsrsR+EKSPmRDNVj9NE38M5jy6e66ZTPdvomA+LUeFtTUNMoMybOlqyg3KiYyq0yYfitwHlwEUQpanEGvqZzZoBI9hyUjO2OzGq6xnCpYRCJUQoSLmTbWrabX1Ttx7Z19EOUD5KI9SoYxHTsaOgVO83cUxNzO00lJEymnTFlsrNMQuQAVIGYAk8QQTbxjP4/h0sz2yxi/IqRTyhoIKXe2GOtV1k2eCQC1pfgi6LbpoL+ZMaCipRTwNi+fqo73ZnXUPNmsxLMSxPEk3J9TEoAAWC4T53N16zMOWWD3pLurD87FwfLvH5GMN2jgc2pEnIgfRWFK/uWSp21rwcVqJq6hZ/wD/ADsp+qxq6CEto2Rnp91Dkdd5Kd+2OMrLw2dPB0eV3PEzRZP91/K8YrD6Rz8QDCNjr7KfK+0V+q5qj0RVi96SpaW6zEJDqwZW6EG4McuYHNLTsUXtqm5tpvBkTsMCS2Bn1CKHRf8AD4Z83TgQOt7xlcPwaSGtL3eFu3mpks4cyyT8typDKbEEEEciNQY1ZAIsVDuurMPnF5Ut2FiyIxHiQCf1jympaGzOA6lXLNWhe8MLtECRUbGNukpcRelqgPs7S5eV7Xylgb5hzU/S3iY01NhBmo2zQnvi/uob5rSEO2UVje6ymqvvqGcssPqFH3ks3+Eg3UeGvgBEmDHp6f8ADqmG457Fcup2u1YVDUW5qeW++qJSrzyB2NvC4AiVJ2mgDe40k+ei4FI7mmTszsvS4eMkle+w1dyC72/QDooAjOV2IVNZ3n6NHTZSo42R6c1PRVJ9EIlRAhLze5iFVSimqKWa6AF0e2q3bKVzKQQeDcRGo7PRwTB8UrQTofNQqkuaQ4Ko02+CsUWeXIfxysv6NaLaTs5SOOlwmBVPCjcW3nV88FRMWSpBBEpcp1/EbsD4giJMGCUcJuG3PnquXTvctfdvQNU4lIJu2R+2dib/AMPvAk+LZR6w5i0zYKN/mLD30SRAueF0WI81KtlmESrEKkSj3hbt582oeoowHEw5nlZgpD8yt7Ag8eN73jaYVjcIibFMbEaX5FV81O692qnrsDWA/erLkAe9OnSkH+4k+gi7OIwEdwl3oCUxwnc1L4Pu8kPYzsSpRf3ZTq31Yr+kQ6jFZW/lwOProu2wg7kKyzNz1M6EyaqZfkxyOv8ApA+hir/+RzMd+LHYe9078KCNCqJMetwSqdFYKzLa4GZHQ3ysAeYPDmCCOt71vw2IwhxFx9QVHOaM2WrQbHVtRIaplyWaXqb3GZuOYqCbtbX/AOYclxCmilELnWKQRuIzLzOKVdWlPRZmdUYLKl2A7xuBfrlBIBPAXjvgwQF09gL6kpMxPdTGoNz8hJeaqqXzAXYyyqIvqwN/M2jOS9o5HvywR39d/opTaUAXcVBYxsbhS6SsUVW4WfLNF/OWBaJ9PiFc78yD5afdNujjGzlAnZAMbSq+imdLzWln5Oo/WJ/xxt3o3j2um+H0IVm2V3UzWmJMqnliSCCVlvnL25XAygHmb3tFZXY9HGwtjBzeYtZOx05JuTonQBGFcSTcqyAssxylWIEJPb8cGYTJNUoJUr2Tn4WUkqT5hiP5Y2/ZuqBidAdxr7FV1UyzsyXGGYxPpzeROmS+fcYgHzHA+saGSCOUWe0H1UUOI2Kl32/xEixq5noFB+YW8RhhlIDcRhd8V55q2bm6adUVcyqmu7iUhUO7MxLzOV26KCfUdYqu0EjIaYQsAGY8ugT1M0udcpyxhVYrMCVECFo4zhcuqkvJnLdHFj1B5EdCDrEqkqn00okZuE3IwPFiktjm6eslMTT5Z6X0swRreIaw+RMbam7QU0o/EOU/RV76d421Wph+67EJh70tJQvxmOvzspJh+XHKOMeK/ouRTvPJMOlo6XAKN3Zg89hxOhmN7qKPdQHj6k8hFA+SfGJw0DLGP781JAbC2/NXHBK77RTyZ1rdpLR7dMwBtFDWQ8GZ0Y5GylRuzNBW7Eay7VZ2q20k0bCUFafUN7MiXq2vDNxtfpqfCLnD8IlqRxHd1nUqPLO1ug1KWe3G0WKDKJ8wU/acKaS9nC8i+W7a9CdekarD6CiaCYxmtzO31UKSV5OuioNXLdXYTQwce0HBDX8b6xcNLSO7t5Jgq67NbrqqqUTJhWRLOozgliNNQo4epEU9ZjlPTHKO8fJPsp3u1V72X2An4fPSZIqy8sm02UylQynS47xFxoRw4ceRo6zGaesiLHx68jvqn2wOjN7qC3lSlrsVpKSW12ACzCPdDEsR5hAT6iJ+Dh1JQPmfpzH99VxOQ+QAK/VGOyKSopKELl7VSEy2AQIO4CPxWIHiIoG0c1XFJVE7H5/8KRnDCGJfbQ0cvDccp6g2WRNJc2GilgUf0BYN6xoaOV9dhjo93AW/UKM9oZKCrntjso2JNKBqDLplW5VO9nc8+OWwAFjrxMUtBXtw9js0d3k80/JGZTvoqVjG5x1W9NUByPcmLkv5MLi/nbzi4p+0sTzaVtvMJh9K4DRLSuoZkiY0uchR1NmVhqP+R4jQxpI5GyNDmm4KjEEGxU3gH2umqUlLPajd9bzS6Ibju5hYgg8LkERGqGwSxkuaH29100uB0TUoNtp9M6ycWk9kW0SpSxlt4m2g5cOuoEZSfB4Z2mSjde27TuFMZUObo9X1GBAINwdQRqCPCM29habHdSwbrMcgJTsl3g+2lNVNU0VfkH3sxEz6K6ZjlF/dZbCx05W1jVz4XNBkqaXoLj2/VQWytddr1E4rudDHNSVACnULNBNvJl4/KJMPaPKMs8Zv5Ll1NzaV54duZfMPtFSuXS4lKST6ta3yMLN2lY0fhsPuhtKTuU0MFwiTSSlkyEyINepJPEk8yesZSrq5KmQySbqbHGGCwW9EVOLMIhYgQiBCitp6afMppi0swy59gUYW1K65TfkeEWGGyQsnHGbdp0N/umZg4t7qRdXt9iYJR6h1YEggIiMCOI0UEGN3HhNCO82MH6quMz9rquzJs6omDMzzZrEKCzF2JPAXJvxMTwGRM0AAHsE3qSunMDpRIkSae4LS5SLa+vdAW/lccY8yrXGaZ8wGhJVtH3Whqg9vNpmpVlyKcZ6uoOWUvw3Ns59eHK9+hifhGHNnJll8Dd01PKW6N3VfrFlYJTh7CfiVRezt3mLt7RHPICeA1Y29LaNz8SlsO7C32umHARN6krwosHTDZL4liZ7asbVEYg2c+yo6toLkaIBpwuXJKk1knwdKLMG5HRIGBjc79197D7HvOd8RrVDTppaZKlsO6CblXYfKy8gAePBrEsUZDalhOg0cR08l1FCXd8qvY3vJxSVNeVMEuS6kgjsvrdibjoYnU+CUEjA9t3A+abdPIDbZVqv20xCaLTKqbY8lPZgjyS14sosPpY/CwfdNGR53Ks25Whz1c2of2ZMs948mfS9/yh4re0EpFOIWbuNk7TjvZjyVZ2s2iaqr3qUJFnHZeCy/YPrbN5kxZUVG2CmEJHLX33TUj8z8yv28KauI4RIrUHelsC4t7ObuTB5BwvpYxRYWw0Ve+nOx1H99FImOeMOCWGH4xUybLInzk10WXMddT4AxpJaeKT8xoPqAooJGynaHb7E1bKtRMdibZWUTDfoAVJiHLhdE8XcwfZdiV45pnV+ykzEqCWa0IlblJV1XLlvqqPbwtccjwjNR4lHRVZbDrHz/AHCl8EyMu7dQ+ACViUlsMxFClXTAqkzTNlXS6nmQAtxwYWPlPqnSUbxWU5vG7VwTTAHjI7dfeztSZMw4NiirMQi0h24MvuqCdRw7p4qRbpHNU3iMFfRmzv8AYfulYbHhvW9s/VzMLrFw+e5emm60s1uKm/8ADJ+ngbfFpFrIY8Rp/iohZ48Q/VdscYnZDsr1WV0uVk7RgvaOJaX5u17D6GM7DTyTXyC9hc+ilucBa65/3l7PTKWsmsVPZTXZ0bl3tSvgQSdOlo9CwmtZUU7bHUCxHoquVha7VVyiqZwISS8wEnRZbNqT0A4mLB7GbuA902L8k/N2uz02kpy1QzGfOILBmLZVF8q6njqSfO3KMHjddHPKGxDut+pVjTxuaLlW+KFSkQIRAhZgQiBCxChCru1GytHUhptRILsqklpeYOQOXdPeNuAN4tqDE6uIiKNwseuyjSxMIuQl9SbYYRQktRUcx5o4O9hr+ZmZl9FjSSYdX1QtPKA3oFFEkbfCNVnYDaGfXYz2z8DJdSq+yksaqPHvEanmTCYpRxU2HcJvUb8ylikL5cxUzsWwrcSra+Z7En7qSTqFADAkdO6L/wD7DETEAaaijpY937rqPvSF55Ly2Lkf2niM/EZmsqU3Z06nkRwPoDmt8T35R1iUnwFGylj8Tt/1/ZETeI8vOyJMg4zibO+tFRnKq8pjj9bkXP4Qo5wPeMLoQ1v5j90AcaTyCZ0ZAknUqf6LxqKSW5GdEe3DMqtbyuNIdjqZYxZjiPQrksaeSWO9fY+pqp8mZTSs6iX2ZClVykMxHEjQ5vpGrwTFIY4S2Z9je+vNQaiI5u6FEbSTRhNAMPlsDUz+/UOvuqfdHPUWXyzHTNE2lb8dU/FEdxujb/dcOORmQbpaRfqOrru52jSQ0ylqj/dakFWvwVzoG8ARofQ8oqcTo3SgTReNmo8x0T0L7HKdiprB921VIxGSy5WkJMWYJ4ZdUU3Ay3vmI00014xEqMZp3Urr6OItbnddsgdm8k5ezF72F+thf5xhzM+2UuPzVhkC+obXSoO87A5n3eIUulRTatb3pY/XLrpzUkchGlwOtaQaSbwu2UOoj/3byXntZSpi2FpVyhadLTtUy6kFf4ku/Hipt4qIcoXuw+udTO8LtP2KSQcWPON1p41N/tTA1qf8eR3yw0IeXpMOnDMve+XSH6dvwOJGH/R/6rlx4kV+YUbvDxCbVYXQVa3sGvMK3usywUNccO8r69SIkYXCynrJoeu3ouZXF0bSo7D97E8S+zqpEqpXgS3dLD8QsVJ8bRIlwGEvzwuLD5LkVDrWcLpmbECXNkielDLpC57oCoCy20bRFIBubfPnGZxUyRScLjF/XXZSoWh3ey2VlilUlZhEqIEIgQsQIRAhECER0L8khSr2zOBGe3bFu2v3zTXte+ua3dzcb216xssO/wAqIxYC3LNv+6gScG6n9g6nCwrS8PZQ7DvB8wmNb82pAv7ukV+JMxAua+pHdB5bfRORGMAhqXtNjrYdRVuHT5LpPmFyraWImBUN9eGVSQRe97aRo3UrKueKqY64byUXOWAtTI2FpgmDyxIIZjJmNdTf7xwxsbcwSBbwjOYlndiYMg0uPkpMdhCbKM3K1ko0RkqQJqzHZ10ub2s1uJFgBfwhztHBKZxJYlttEUrm5bc1d63FJEkXmzpcv87qv6mKKOjnl8DCfZSTI0c1WcW3mUEm4WYZzdJK5r/zGy/WLODs/VSaus0eaZdUsHmoasx/Fq8ZKKlamltf76bo1uoJAy+gJ8YsYqDD6PvTPzO6fwmjLI/YWVelbH0NOxmYpiCO/FpUpyxJ55m1dr+Q56xYPr6qTu0sNh1Og9k0I2DV5UtK29wuQjSqeid5HvkS0sQdO9mJLfzWiIcKxCRwe+YB3Jd8WMCwaoupw7A627SKg0cwj2XFkv5MbfJhEpk2J02kjOIOo3XJbE/Y2UnhWG4vh6/3WZKraccEDZrDwBIK+SkjwiPUPw+sP47Sx/UhK0SM8OoUvI3oSkIStpp9K/iuYeYuA30MV8nZ1zhmp3hwTwqgPEFPUW3GHzRdauUPBz2Z/wBdor5MFrGf6X9NU6Khh5ox/aqkk08x2nSn7jAIjqxYkEAAA87x3Q4ZVOnb3SLHmNEkkzMu6re6OvlycMLTpiIomzNZjBRbu9T1vFpjtPLJVt4TSTYJine0MN1ScA2kamato6OT9pSodxJGugOZc2XLdgVK8xwi8qKNkojmmdlLd1Ha8i7W81esHxGRhGHSqevZe1IctIW0xiHZjYjhax56ceMUNTBNiFWZqbQCwvspLHNjZZ6q9DtphKTs64Zl10fuMR4hD3R6GLOXDsQfHl4/99U0JYwb5U38KxKXUyknSWzS3Fwf1BHIg6WjFVVPJBIWSDUKexwcLhbURk4iBCIEIgQiBCIEIgQvOqQsjqpsxVgD0JBAMPU7g2VpPULl47pXNeAbIVVY81JKC8n28xy2bUZdfeNjp4R6ZUV8FO1rpHb7KobG5xsFETpLynKsCjo1iDoVYfuIlAte24NwVxsdVb8P3gs0sScQkJWyhwLnLMXxD2N/18YrZMMAdxKd2Q+W3yTol5O1WxKbBWs8ubWUbEWKr3wPUAkjhzhs/wCRZoWseOuyX8I9QvD+z8EB1q6th4SgL/NY64uInaNo90Wi6lfZxTBZP8Kjn1DDgZ0zID/Tf9ITg4hIe9I1voLovENgShd4ry+7Q0dNT30GWXne/LXS59IX/FNdrNI53vYfJHFP+ost5dncaxL/ANQ7pLNjac3ZrbwlqL/SI7qzDaLRlr+Wp+a6Eckm61cSwrDcMYpOL11SvGWp7KWp6MRck+F/MCHopqurGZgEbep1cUjmsZvqV70O9eZJASVR00uV/loGXz1BtfxtDUuBslOZ8jieqVs5GgCmsKk4TjN17E0tTYkqhC36lbDK/qoMQp34hhwzZuIzzXbRHL5FaNduuraVjMoajN5MZL26ccp+Yh6HHqWcZJm29rhI6ne3Vqi32zxaj7lSCwPAVMrMD4htM3zMTf8AH0U3ej0/9TZN8R7d15HbSjm/+pwqQxPtPJYyj52AP6x18BOz8uY+4ujiNO7QvJq3BX401ZKP4JiMB/VqYUR4g3/dp9Qf0SXi6Ffa1uCIARTVkwgey8xFBPiVP6QhjxA/7tHsUt4+hX1Ubw2loZeH00qjQ8WUB3PmxA/Q+cDcKDzmqHF589vkjikCzRZUufOaYxZ2LMxuWYkknqSeMWbWhos3QJm991cJm7mpWgaschSFz9iQc3Z8SxPIga5bcPlFWMYgdVfDjU7X5XT3AdkzJo7p8NaRh0vOCDMZptjyVrBfmFB9YyvaCdslWQ3kAPdTaVtmaq4xQqSiBCIEIgQswIRAhECFiFQtakw+XKaY0tArTWDuRzYAC/yH6xIlqZJWta4+HQJtrA03Cpe8nYL7aO3p7CpUWIJsJijkTwDDkefA8iLzBsZ+H/Bl8PI9P4Ueenvq1I/EKCbIcpOltLYcnUrw8+PnG1jkZI27DceSgEEHVeMmUznKilj0UEn5COiQNSkVnwnd7iFRa0hpan3p33Y+R73yEV8+LUkPieD6ap1sL3clcKfdZTUydriFWAg5LaWL9MzXLeQAMVJx2ac5KWInzKe+Ha3V5X3hOJy5s77LgdMsoadpWuhZlXqM1zfiBmOp5DiOpYnxR8avkv0aDokBDjljCtO1+IjC8OYy2ZprHIrubs0x/amMeZABPTQDQRT0Ef8Aka27xZo1sNrcgn5Tw47c0ldlcFNfU9iZwR3DsrMC2ZxrY6g3IzG+vCNpVVApoeJa4HIKA1pebKzpugrc9i8gLf2szHTrbLf0irPaKky3F79E98M+9lV8fw9sPrGlS52Z5JQ9ooy2ewbTU8CbekWsEoqoA9zbB3Ipk3abLoDYvHPttHKnm2YjK4HJ10bTkDxHgRHn2KUnwlSWjbcKzhfnYqrtLSz8LzzqdFqKFmLTaSYLiWW1LJocqk+BAvwPEXVDPFXgRyEslGzhzTEjXRm41CiKTDMFxS3Zk0k4/wCGGVLnoAwKt/LY+AiU+bE6HxDiN6/3VcBsUm2hUfi+5+pS5p5sucPhYGW31JU/MQ5B2jp36SAtK5dSvGyp2IbKVsj+LSzlHUIWH9S3H1i4iraeXwPB90w5jhuFoU2HTpjZZcqY7dFRmPyAh50sbRdzgPdIGnomru93ZsjLUVyi41SQdddLM/l8Pz6Rl8Wx5uUxU59T+ylw053cmtMQMCGFwbgg6gg8QesZDO4HMDqp9tLLIEIXEm5QBZZjlKiBCIEIgQsQIRAhECEQIWYW6FiC6F5z5KuLOqsOjAN+sORzSMPdcQuSwHdULarb4YbPaQKL3VZHV1QOp56ITobj0jS0WFGuhEpmPmOihvmyGwaqjiW9+qcWkypUnx1mN6XsPpFnD2cpmG7yXfRNOqnnQKIwPAq3GJ2d3dlB70+Zcqvgo4E/hX1tE6pq6bD47AC/IDcptjHSFXDHNqqbCJH2LDsrzhfPMOoVubMRoz+HBbWPC0VNPQTYhL8RVaN5BOukbGMrFAbxKqY1BhWd2cvLmTGLG5LHIbn+oxOwxjG1M+UWsQPouJT3G3VDp57S2V0JVlIKsNCCOBEXTmhwyu2TCt53o4jkydql7Wz9mmbz4Wv6RVf4Siz58n7J4zvta6p06azsWYlmYkknUknUknmTFqAGiwTKce4iaTIql5CYhHmykH/aIyHakd6M+qnUfNa8zb16HEquRUgzKZpreJlhtdBzXvar8vF//EtqqOOSM2eB803xSx5B2Uftdu/SahrMKImynuxlIb269n5fBxH0EiixZzHcCsGVw0BPP+9Uj4bjMxVbCNtq6k7qT2yrp2cwZwOVrNqLeFosqjDaWoF3MHqNE02V7dlZ6Le/WGy/Z5LuSAMomAknQCwY3N+kVb+zlMNQ4gJ34p+1k5aRnMtDMAVyql1U3AawuAeYBvGMns15DSSL6XVgwaahesMXXaIRCIEIgQiBCIEIgQswIRAhECEQIRAhECFiBCjccwKnrECVEpXA4E3BHkRqIm0lfPSm8RsmnxNfuq9K3aYdKJfsXmZQTkZ2a9ug0ufAxaf5+rlIYCG35pn4ZjRcpfbY7wZ7A01PKajlKLZbZJhHQ/APAa+MaGhwmJp40ruI7ruPZRHym2UCwS+i8TKYeJgV2CSJiazaFuzmAcRLbQHysEN/BukUkV6bEHtO0mo9U+e9GD0Vf2S2gk0+aXVUsuokuQTcDOpAtdW/a48xzsKunklaOG8tI+vqmmOaDqLq0nGNn/aFHNJ45e98v4toqvh8WvbiNt6J7ND0VV2s2hl1JWXTU8unkJchVAzMTpmdhx05efGLSjpnwtJkeXOPy9ky5wJ0Fk1t0WG/ZsPM2b3e1YzbnS0tRZT5WBb1jJ9oJePVNhZrbT3KnUwysLik3tVigqqufPHszJjFeXd4L65QI2FJDwYWx9AoLzmcSvTZraWponvTORc6yz3lbzXr4ixjiro4altpR78wlY9zDonXhVBJxWSJ1bh/ZTOF3BUt+IEWfL+b6xjqqolw9+SCbMPnZTWNbKLuapfB9kaOlfPIp0V/i7zEeRYm3pECoxaqnble7T5J5kDGm4CnIrU8iEQiBCIEIgQiBCIEIgQiBCIEIgQiBCIEIgQiBCIELELdItWvw2TPFp0qXMHR0DfqIkRVc0P5byFw6Nrtwoo7EYfe/wBkk/0n9L2iX/ma3biFcfDx9FI0mDU8pGSXJlojizKqABgb6Gw14n5ww+uqJHBznkkbeS7ETQLAJM7a7s59O7TKRDNkG5Crcug6EcWA5EX8Y2mHY3DUMDZDld581XywFh0VF+wzc2Ts3zfDka/yteLriMte4t6pixV92I3ZTp7LNrFMqQLHIdHmeFuKDqTr06ikxLHIoGlsRzO+gUiGnLjcp3LKULlAAUCwW2lhpa3SMG6RxdnJ13VjbSyjJ2zFG5u1LIJ/9pP+IljE6sbSO+a44LOi2aLCJEn+FIlJbmktVPzAhuSuqJPG8n3SiNo2C3Yik3XaIRKswIRAhECEQIRAhECEQIRAhECEQIRAhECEQIRAhECEQIRAhECEQIRCpFgwXQi3Pn1jviu6n5pMo6Iji6VZhEqIEIgQiBCIEIgQiBCIEIgQiBCIEIgQiBC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2FF3EB-6DD4-41D1-97BA-D39717177DB0}"/>
              </a:ext>
            </a:extLst>
          </p:cNvPr>
          <p:cNvSpPr txBox="1">
            <a:spLocks/>
          </p:cNvSpPr>
          <p:nvPr/>
        </p:nvSpPr>
        <p:spPr bwMode="auto">
          <a:xfrm>
            <a:off x="96005" y="116824"/>
            <a:ext cx="8794750" cy="4651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990099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ilways"/>
                <a:ea typeface="ＭＳ Ｐゴシック" pitchFamily="50" charset="-128"/>
                <a:cs typeface="+mn-cs"/>
              </a:rPr>
              <a:t>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rPr>
              <a:t> 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95DAA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rPr>
              <a:t>Research activities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95DAA"/>
              </a:solidFill>
              <a:effectLst/>
              <a:uLnTx/>
              <a:uFillTx/>
              <a:latin typeface="Calibri"/>
              <a:ea typeface="ＭＳ Ｐゴシック" pitchFamily="50" charset="-128"/>
              <a:cs typeface="+mn-cs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DFF0B44-9475-42A1-AB21-9166F90A8570}"/>
              </a:ext>
            </a:extLst>
          </p:cNvPr>
          <p:cNvCxnSpPr>
            <a:cxnSpLocks/>
          </p:cNvCxnSpPr>
          <p:nvPr/>
        </p:nvCxnSpPr>
        <p:spPr>
          <a:xfrm>
            <a:off x="256706" y="722121"/>
            <a:ext cx="69291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6">
            <a:extLst>
              <a:ext uri="{FF2B5EF4-FFF2-40B4-BE49-F238E27FC236}">
                <a16:creationId xmlns:a16="http://schemas.microsoft.com/office/drawing/2014/main" id="{3D5C2359-FCFF-46A9-9DD7-8D0C62AA8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06" y="1888104"/>
            <a:ext cx="1577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ilways"/>
                <a:ea typeface="ＭＳ Ｐゴシック" panose="020B0600070205080204" pitchFamily="50" charset="-128"/>
                <a:cs typeface="+mn-cs"/>
              </a:rPr>
              <a:t>FY 2022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ilways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id="{C7352B11-3627-47B2-A692-6B1AB9F7F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791" y="4005064"/>
            <a:ext cx="3886669" cy="31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ct val="20000"/>
              </a:spcBef>
              <a:spcAft>
                <a:spcPts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ilways"/>
                <a:ea typeface="ＭＳ Ｐゴシック" panose="020B0600070205080204" pitchFamily="50" charset="-128"/>
                <a:cs typeface="+mn-cs"/>
              </a:rPr>
              <a:t>【 Grants-in-Aid for Scientific Research 】</a:t>
            </a:r>
          </a:p>
        </p:txBody>
      </p:sp>
    </p:spTree>
    <p:extLst>
      <p:ext uri="{BB962C8B-B14F-4D97-AF65-F5344CB8AC3E}">
        <p14:creationId xmlns:p14="http://schemas.microsoft.com/office/powerpoint/2010/main" val="25209904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cdn.amanaimages.com/preview640/10250003102.jpg">
            <a:extLst>
              <a:ext uri="{FF2B5EF4-FFF2-40B4-BE49-F238E27FC236}">
                <a16:creationId xmlns:a16="http://schemas.microsoft.com/office/drawing/2014/main" id="{4DEDA891-9FB7-4703-B4C3-9FBD98374309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03" b="709"/>
          <a:stretch/>
        </p:blipFill>
        <p:spPr bwMode="auto">
          <a:xfrm>
            <a:off x="0" y="332656"/>
            <a:ext cx="9144000" cy="6192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F43D1EC-1644-47D4-8278-7A27BA06F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349" y="294956"/>
            <a:ext cx="7772400" cy="1470025"/>
          </a:xfrm>
        </p:spPr>
        <p:txBody>
          <a:bodyPr>
            <a:noAutofit/>
          </a:bodyPr>
          <a:lstStyle/>
          <a:p>
            <a:r>
              <a:rPr kumimoji="1" lang="en-US" altLang="ja-JP" sz="6000" dirty="0"/>
              <a:t>Relationship between</a:t>
            </a:r>
            <a:br>
              <a:rPr kumimoji="1" lang="en-US" altLang="ja-JP" sz="6000" dirty="0"/>
            </a:br>
            <a:r>
              <a:rPr kumimoji="1" lang="en-US" altLang="ja-JP" sz="6000" dirty="0"/>
              <a:t>BME and Shizuoka Univ.</a:t>
            </a:r>
            <a:endParaRPr kumimoji="1" lang="ja-JP" altLang="en-US" sz="6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994700E-BFE7-446B-ABAD-ABD4655D4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833195"/>
            <a:ext cx="1620000" cy="162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C140417-B635-44B3-954C-871E8153C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5526" y="4283020"/>
            <a:ext cx="4797526" cy="110035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4351A02-887E-46B6-806C-DF24010BF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927" y="5583298"/>
            <a:ext cx="3869867" cy="96746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83068C4-90E9-46ED-8102-55B7F4407859}"/>
              </a:ext>
            </a:extLst>
          </p:cNvPr>
          <p:cNvGrpSpPr/>
          <p:nvPr/>
        </p:nvGrpSpPr>
        <p:grpSpPr>
          <a:xfrm>
            <a:off x="3389122" y="2431867"/>
            <a:ext cx="2365756" cy="1656005"/>
            <a:chOff x="3950430" y="0"/>
            <a:chExt cx="2365756" cy="1656005"/>
          </a:xfrm>
        </p:grpSpPr>
        <p:pic>
          <p:nvPicPr>
            <p:cNvPr id="20" name="Picture 8" descr="http://upload.wikimedia.org/wikipedia/commons/thumb/9/9e/Flag_of_Japan.svg/900px-Flag_of_Japan.svg.png">
              <a:extLst>
                <a:ext uri="{FF2B5EF4-FFF2-40B4-BE49-F238E27FC236}">
                  <a16:creationId xmlns:a16="http://schemas.microsoft.com/office/drawing/2014/main" id="{A3527C99-7FF6-4C9A-9393-7B7CD2EB69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0000" flipH="1">
              <a:off x="5396184" y="498205"/>
              <a:ext cx="1104004" cy="736000"/>
            </a:xfrm>
            <a:prstGeom prst="rect">
              <a:avLst/>
            </a:prstGeom>
            <a:noFill/>
            <a:ln w="3175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3B8C6963-FE39-4A57-A1B6-F7B9FC5B79BF}"/>
                </a:ext>
              </a:extLst>
            </p:cNvPr>
            <p:cNvSpPr/>
            <p:nvPr/>
          </p:nvSpPr>
          <p:spPr>
            <a:xfrm rot="18900000" flipH="1">
              <a:off x="4413431" y="793067"/>
              <a:ext cx="1656000" cy="55200"/>
            </a:xfrm>
            <a:prstGeom prst="rect">
              <a:avLst/>
            </a:prstGeom>
            <a:blipFill>
              <a:blip r:embed="rId9"/>
              <a:tile tx="0" ty="0" sx="100000" sy="100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5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FEFFCB56-0A8B-45C1-9FA8-37987D569F10}"/>
                </a:ext>
              </a:extLst>
            </p:cNvPr>
            <p:cNvSpPr/>
            <p:nvPr/>
          </p:nvSpPr>
          <p:spPr>
            <a:xfrm rot="2700000" flipH="1">
              <a:off x="4222476" y="800403"/>
              <a:ext cx="1656005" cy="55200"/>
            </a:xfrm>
            <a:prstGeom prst="rect">
              <a:avLst/>
            </a:prstGeom>
            <a:blipFill>
              <a:blip r:embed="rId9"/>
              <a:tile tx="0" ty="0" sx="100000" sy="100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5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3F1286FF-902C-4F6F-A703-1DD82DF9D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8862702">
              <a:off x="3765872" y="549031"/>
              <a:ext cx="1110399" cy="741283"/>
            </a:xfrm>
            <a:prstGeom prst="rect">
              <a:avLst/>
            </a:prstGeom>
          </p:spPr>
        </p:pic>
      </p:grp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F0D9D5F-9F80-44CC-A409-6E1BC9E54F9D}"/>
              </a:ext>
            </a:extLst>
          </p:cNvPr>
          <p:cNvSpPr/>
          <p:nvPr/>
        </p:nvSpPr>
        <p:spPr>
          <a:xfrm>
            <a:off x="107504" y="6950610"/>
            <a:ext cx="1805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/>
              <a:t>Óbuda</a:t>
            </a:r>
            <a:r>
              <a:rPr lang="en-US" altLang="ja-JP" dirty="0"/>
              <a:t> University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3472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名称未設定-1.jpg"/>
          <p:cNvPicPr>
            <a:picLocks noChangeAspect="1"/>
          </p:cNvPicPr>
          <p:nvPr/>
        </p:nvPicPr>
        <p:blipFill>
          <a:blip r:embed="rId3" cstate="print"/>
          <a:srcRect l="17796" t="18500" r="15063" b="10101"/>
          <a:stretch>
            <a:fillRect/>
          </a:stretch>
        </p:blipFill>
        <p:spPr>
          <a:xfrm>
            <a:off x="1308295" y="974906"/>
            <a:ext cx="7200800" cy="589945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36512" y="-99392"/>
            <a:ext cx="9180512" cy="980728"/>
          </a:xfrm>
          <a:solidFill>
            <a:srgbClr val="194FA5"/>
          </a:solidFill>
        </p:spPr>
        <p:txBody>
          <a:bodyPr>
            <a:no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  <a:cs typeface="Times New Roman" pitchFamily="18" charset="0"/>
              </a:rPr>
              <a:t>Location of Hamamatsu &amp; Shizuoka campuses </a:t>
            </a:r>
            <a:endParaRPr kumimoji="1" lang="ja-JP" altLang="en-US" sz="3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390480" y="5589240"/>
            <a:ext cx="1584176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979198" y="3754536"/>
            <a:ext cx="1584176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860032" y="4613402"/>
            <a:ext cx="720080" cy="288032"/>
          </a:xfrm>
          <a:prstGeom prst="rect">
            <a:avLst/>
          </a:prstGeom>
          <a:noFill/>
          <a:ln w="190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326348" y="4818668"/>
            <a:ext cx="720080" cy="288032"/>
          </a:xfrm>
          <a:prstGeom prst="rect">
            <a:avLst/>
          </a:prstGeom>
          <a:noFill/>
          <a:ln w="190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Hamamatsu city is the central area of Japan, just middle between Tokyo and Osaka."/>
          <p:cNvSpPr txBox="1"/>
          <p:nvPr/>
        </p:nvSpPr>
        <p:spPr>
          <a:xfrm>
            <a:off x="462761" y="955719"/>
            <a:ext cx="5032874" cy="1240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584200">
              <a:defRPr sz="3600"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rPr sz="2531" dirty="0"/>
              <a:t>Hamamatsu city is </a:t>
            </a:r>
            <a:r>
              <a:rPr lang="en-US" sz="2531" dirty="0"/>
              <a:t>in </a:t>
            </a:r>
            <a:r>
              <a:rPr sz="2531" dirty="0"/>
              <a:t>the central area of Japan, just middle between Tokyo and Osaka. </a:t>
            </a:r>
          </a:p>
        </p:txBody>
      </p:sp>
      <p:sp>
        <p:nvSpPr>
          <p:cNvPr id="12" name="Hamamatsu city is the central area of Japan, just middle between Tokyo and Osaka.">
            <a:extLst>
              <a:ext uri="{FF2B5EF4-FFF2-40B4-BE49-F238E27FC236}">
                <a16:creationId xmlns:a16="http://schemas.microsoft.com/office/drawing/2014/main" id="{6E30200C-D626-14BC-B810-E87CC6BBAB4F}"/>
              </a:ext>
            </a:extLst>
          </p:cNvPr>
          <p:cNvSpPr txBox="1"/>
          <p:nvPr/>
        </p:nvSpPr>
        <p:spPr>
          <a:xfrm>
            <a:off x="1649393" y="3699594"/>
            <a:ext cx="2913981" cy="461601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584200">
              <a:defRPr sz="3600"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pPr algn="ctr"/>
            <a:r>
              <a:rPr sz="2531" dirty="0"/>
              <a:t>Hamamatsu </a:t>
            </a:r>
            <a:r>
              <a:rPr lang="en-US" sz="2531" dirty="0"/>
              <a:t>Campus</a:t>
            </a:r>
            <a:endParaRPr sz="2531" dirty="0"/>
          </a:p>
        </p:txBody>
      </p:sp>
      <p:sp>
        <p:nvSpPr>
          <p:cNvPr id="14" name="Hamamatsu city is the central area of Japan, just middle between Tokyo and Osaka.">
            <a:extLst>
              <a:ext uri="{FF2B5EF4-FFF2-40B4-BE49-F238E27FC236}">
                <a16:creationId xmlns:a16="http://schemas.microsoft.com/office/drawing/2014/main" id="{C1DBDC42-21D0-486C-5703-F909C0A80AFC}"/>
              </a:ext>
            </a:extLst>
          </p:cNvPr>
          <p:cNvSpPr txBox="1"/>
          <p:nvPr/>
        </p:nvSpPr>
        <p:spPr>
          <a:xfrm>
            <a:off x="4295215" y="5502455"/>
            <a:ext cx="2581042" cy="461601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584200">
              <a:defRPr sz="3600"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pPr algn="ctr"/>
            <a:r>
              <a:rPr lang="en-US" sz="2531" dirty="0"/>
              <a:t>Shizuoka</a:t>
            </a:r>
            <a:r>
              <a:rPr sz="2531" dirty="0"/>
              <a:t> </a:t>
            </a:r>
            <a:r>
              <a:rPr lang="en-US" sz="2531" dirty="0"/>
              <a:t>Campus</a:t>
            </a:r>
            <a:endParaRPr sz="253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4A01A8-577C-E83E-1E17-0B7F3B665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656" y="3910891"/>
            <a:ext cx="2752306" cy="154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C8320FE-A229-56EA-7718-3DEE799C2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9" y="2130197"/>
            <a:ext cx="2712959" cy="152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FB73921-2901-46A0-A33A-C3FB3E61F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343" y="2888152"/>
            <a:ext cx="3804752" cy="740021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01C4FF5C-30FE-4DA2-89F7-C9B01CBD2F2F}"/>
              </a:ext>
            </a:extLst>
          </p:cNvPr>
          <p:cNvSpPr/>
          <p:nvPr/>
        </p:nvSpPr>
        <p:spPr>
          <a:xfrm rot="7496380">
            <a:off x="4132822" y="4160683"/>
            <a:ext cx="2011874" cy="435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78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57">
            <a:extLst>
              <a:ext uri="{FF2B5EF4-FFF2-40B4-BE49-F238E27FC236}">
                <a16:creationId xmlns:a16="http://schemas.microsoft.com/office/drawing/2014/main" id="{F05BE715-0622-42ED-B3D4-A0042F751435}"/>
              </a:ext>
            </a:extLst>
          </p:cNvPr>
          <p:cNvSpPr>
            <a:spLocks noChangeArrowheads="1"/>
          </p:cNvSpPr>
          <p:nvPr/>
        </p:nvSpPr>
        <p:spPr bwMode="auto">
          <a:xfrm rot="3119505">
            <a:off x="2252094" y="860032"/>
            <a:ext cx="5142914" cy="6048304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532" y="10800"/>
                </a:moveTo>
                <a:cubicBezTo>
                  <a:pt x="3532" y="14814"/>
                  <a:pt x="6786" y="18068"/>
                  <a:pt x="10800" y="18068"/>
                </a:cubicBezTo>
                <a:cubicBezTo>
                  <a:pt x="14814" y="18068"/>
                  <a:pt x="18068" y="14814"/>
                  <a:pt x="18068" y="10800"/>
                </a:cubicBezTo>
                <a:cubicBezTo>
                  <a:pt x="18068" y="6786"/>
                  <a:pt x="14814" y="3532"/>
                  <a:pt x="10800" y="3532"/>
                </a:cubicBezTo>
                <a:cubicBezTo>
                  <a:pt x="6786" y="3532"/>
                  <a:pt x="3532" y="6786"/>
                  <a:pt x="3532" y="10800"/>
                </a:cubicBezTo>
                <a:close/>
              </a:path>
            </a:pathLst>
          </a:custGeom>
          <a:solidFill>
            <a:srgbClr val="FFFECD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367D89CF-5230-44BC-A11A-13E825447AFE}"/>
              </a:ext>
            </a:extLst>
          </p:cNvPr>
          <p:cNvSpPr/>
          <p:nvPr/>
        </p:nvSpPr>
        <p:spPr>
          <a:xfrm>
            <a:off x="803988" y="1559008"/>
            <a:ext cx="3670379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Alexandru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Ioan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Cuza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University, Romania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B0846B21-E544-4A0E-9DE5-38BB9784BE7D}"/>
              </a:ext>
            </a:extLst>
          </p:cNvPr>
          <p:cNvSpPr/>
          <p:nvPr/>
        </p:nvSpPr>
        <p:spPr>
          <a:xfrm>
            <a:off x="4770224" y="1535873"/>
            <a:ext cx="3670379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Warsaw University of Technology, Poland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2AC4BA80-7329-42DB-89C4-53B920659855}"/>
              </a:ext>
            </a:extLst>
          </p:cNvPr>
          <p:cNvSpPr/>
          <p:nvPr/>
        </p:nvSpPr>
        <p:spPr>
          <a:xfrm>
            <a:off x="5345579" y="4254906"/>
            <a:ext cx="3417072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Gomel State University, Belarus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280FFE0C-8D74-450C-8261-4852BDA639F0}"/>
              </a:ext>
            </a:extLst>
          </p:cNvPr>
          <p:cNvSpPr/>
          <p:nvPr/>
        </p:nvSpPr>
        <p:spPr>
          <a:xfrm>
            <a:off x="4694930" y="5547932"/>
            <a:ext cx="3417072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Sofia University,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Bulgaria 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3C34F0FD-B620-4940-9C3A-A66F956A26F1}"/>
              </a:ext>
            </a:extLst>
          </p:cNvPr>
          <p:cNvSpPr/>
          <p:nvPr/>
        </p:nvSpPr>
        <p:spPr>
          <a:xfrm>
            <a:off x="5459267" y="2925012"/>
            <a:ext cx="3417072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Óbuda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University,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Hungary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9AF21794-1070-4ACC-A201-1A8582A7208C}"/>
              </a:ext>
            </a:extLst>
          </p:cNvPr>
          <p:cNvSpPr/>
          <p:nvPr/>
        </p:nvSpPr>
        <p:spPr>
          <a:xfrm>
            <a:off x="5372712" y="2240574"/>
            <a:ext cx="3417072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Riga Technical University,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Latvia 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B56562EB-0E5D-43D5-B997-EC0125484E33}"/>
              </a:ext>
            </a:extLst>
          </p:cNvPr>
          <p:cNvSpPr/>
          <p:nvPr/>
        </p:nvSpPr>
        <p:spPr>
          <a:xfrm>
            <a:off x="5190814" y="4901311"/>
            <a:ext cx="3417072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Saint Petersburg State Institute of Technology, Russia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531D3925-09D0-4D00-9B21-7BBA57DF282E}"/>
              </a:ext>
            </a:extLst>
          </p:cNvPr>
          <p:cNvSpPr/>
          <p:nvPr/>
        </p:nvSpPr>
        <p:spPr>
          <a:xfrm>
            <a:off x="194518" y="2915321"/>
            <a:ext cx="3417072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Kaunas University of Technology, Lithuania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9A3A0754-BA90-452D-91CA-B1405511EC9C}"/>
              </a:ext>
            </a:extLst>
          </p:cNvPr>
          <p:cNvSpPr/>
          <p:nvPr/>
        </p:nvSpPr>
        <p:spPr>
          <a:xfrm>
            <a:off x="267661" y="3627886"/>
            <a:ext cx="3417072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Taras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Shevchenko National University of Kyiv, Ukraine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BE68E79C-F848-4EFA-B3C8-CA5CA0137123}"/>
              </a:ext>
            </a:extLst>
          </p:cNvPr>
          <p:cNvSpPr/>
          <p:nvPr/>
        </p:nvSpPr>
        <p:spPr>
          <a:xfrm>
            <a:off x="391591" y="4296053"/>
            <a:ext cx="3417072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Masaryk University,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Czech Republic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93F34270-860B-47C2-A395-A6DE1E3C4519}"/>
              </a:ext>
            </a:extLst>
          </p:cNvPr>
          <p:cNvSpPr/>
          <p:nvPr/>
        </p:nvSpPr>
        <p:spPr>
          <a:xfrm>
            <a:off x="676372" y="4935077"/>
            <a:ext cx="3417072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Comenius University,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Slovakia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0C2F0243-89C2-4B36-A718-52C66FE51BF3}"/>
              </a:ext>
            </a:extLst>
          </p:cNvPr>
          <p:cNvSpPr/>
          <p:nvPr/>
        </p:nvSpPr>
        <p:spPr>
          <a:xfrm>
            <a:off x="449366" y="2260695"/>
            <a:ext cx="3871085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Budapest University of Technology and Economics, Hungary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B01EC280-76FE-4E0D-8A2D-71CD3285E428}"/>
              </a:ext>
            </a:extLst>
          </p:cNvPr>
          <p:cNvSpPr/>
          <p:nvPr/>
        </p:nvSpPr>
        <p:spPr>
          <a:xfrm>
            <a:off x="5459267" y="3589304"/>
            <a:ext cx="3417072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Moldova State University, Moldova 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F39E270B-AA80-4259-8168-F50D214FF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15" y="9430"/>
            <a:ext cx="843557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“Inter-Academia (IA)” Community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Shizuoka University and collaborating Central-Eastern European universities are involved in the active exchange of research, students and doctoral courses to improve academic progress and achievement in science and technology. </a:t>
            </a: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76FC24F7-6121-4A50-8608-1C7EE23A3248}"/>
              </a:ext>
            </a:extLst>
          </p:cNvPr>
          <p:cNvSpPr/>
          <p:nvPr/>
        </p:nvSpPr>
        <p:spPr>
          <a:xfrm>
            <a:off x="2752151" y="6213170"/>
            <a:ext cx="3136600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5AA0F5">
                  <a:tint val="98000"/>
                  <a:lumMod val="114000"/>
                </a:srgbClr>
              </a:gs>
              <a:gs pos="100000">
                <a:srgbClr val="5AA0F5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Shizuoka University,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Japan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4C8BF5-A367-4B3F-8FF0-1128178A36D9}"/>
              </a:ext>
            </a:extLst>
          </p:cNvPr>
          <p:cNvSpPr/>
          <p:nvPr/>
        </p:nvSpPr>
        <p:spPr>
          <a:xfrm>
            <a:off x="5925152" y="6488668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https://iac.icsu.shizuoka.ac.jp/en/</a:t>
            </a: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74391D1F-B178-4549-89C0-7606758DF50B}"/>
              </a:ext>
            </a:extLst>
          </p:cNvPr>
          <p:cNvSpPr/>
          <p:nvPr/>
        </p:nvSpPr>
        <p:spPr>
          <a:xfrm>
            <a:off x="1031998" y="5566768"/>
            <a:ext cx="3417072" cy="512596"/>
          </a:xfrm>
          <a:prstGeom prst="roundRect">
            <a:avLst>
              <a:gd name="adj" fmla="val 23078"/>
            </a:avLst>
          </a:prstGeom>
          <a:gradFill rotWithShape="1">
            <a:gsLst>
              <a:gs pos="0">
                <a:srgbClr val="ACD433">
                  <a:tint val="98000"/>
                  <a:lumMod val="114000"/>
                </a:srgbClr>
              </a:gs>
              <a:gs pos="100000">
                <a:srgbClr val="ACD433">
                  <a:shade val="90000"/>
                  <a:lumMod val="84000"/>
                </a:srgbClr>
              </a:gs>
            </a:gsLst>
            <a:lin ang="54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Wuppertal University, Germany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E8604780-CAFA-415E-81CE-2092887FBA7C}"/>
              </a:ext>
            </a:extLst>
          </p:cNvPr>
          <p:cNvSpPr/>
          <p:nvPr/>
        </p:nvSpPr>
        <p:spPr>
          <a:xfrm>
            <a:off x="267661" y="2132856"/>
            <a:ext cx="4181409" cy="7246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50A98393-181C-45F1-9FED-089BBA88BFC9}"/>
              </a:ext>
            </a:extLst>
          </p:cNvPr>
          <p:cNvSpPr/>
          <p:nvPr/>
        </p:nvSpPr>
        <p:spPr>
          <a:xfrm>
            <a:off x="5355227" y="2856176"/>
            <a:ext cx="3625151" cy="694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20888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/>
          </p:nvPr>
        </p:nvGraphicFramePr>
        <p:xfrm>
          <a:off x="493509" y="970207"/>
          <a:ext cx="4495928" cy="41157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8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7804">
                <a:tc>
                  <a:txBody>
                    <a:bodyPr/>
                    <a:lstStyle/>
                    <a:p>
                      <a:pPr indent="114300"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 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ja-JP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ja-JP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Participants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ja-JP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Bratislava</a:t>
                      </a:r>
                      <a:r>
                        <a:rPr lang="en-US" altLang="ja-JP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Slovakia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Warsaw, Poland</a:t>
                      </a:r>
                      <a:endParaRPr lang="ja-JP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Budapest, Hungary </a:t>
                      </a:r>
                      <a:endParaRPr lang="ja-JP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Wuppertal, Germany</a:t>
                      </a:r>
                      <a:endParaRPr lang="ja-JP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Iasi, Romania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8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Hamamatsu, Japan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Pecs, Hungary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Kazimierz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Dolny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Poland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8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Riga,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Ratvia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Sucevita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Romania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Budapest, Hungary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Sofia, Bulgaria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Riga, Latvia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Hamamatsu, Japan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Warsaw, Poland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ja-JP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Iasi, Romania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1104361980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ja-JP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kumimoji="1" lang="en-US" altLang="ja-JP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Kaunas, Lithuania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86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3153591216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ja-JP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ja-JP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Budapest &amp; </a:t>
                      </a:r>
                      <a:r>
                        <a:rPr lang="en-US" altLang="ja-JP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Balatonfured</a:t>
                      </a:r>
                      <a:r>
                        <a:rPr lang="en-US" altLang="ja-JP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Hungary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51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2962378578"/>
                  </a:ext>
                </a:extLst>
              </a:tr>
              <a:tr h="18749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ja-JP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ja-JP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Gomel, Belarus (hybrid)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242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3014954830"/>
                  </a:ext>
                </a:extLst>
              </a:tr>
              <a:tr h="16280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ja-JP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Hamamatsu, Japan</a:t>
                      </a:r>
                      <a:r>
                        <a:rPr lang="en-US" altLang="ja-JP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(hybrid)</a:t>
                      </a:r>
                      <a:endParaRPr lang="ja-JP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>
                          <a:effectLst/>
                          <a:latin typeface="Arial" panose="020B0604020202020204" pitchFamily="34" charset="0"/>
                          <a:ea typeface="ＭＳ 明朝" panose="02020609040205080304" pitchFamily="17" charset="-128"/>
                          <a:cs typeface="Arial" panose="020B0604020202020204" pitchFamily="34" charset="0"/>
                        </a:rPr>
                        <a:t>145</a:t>
                      </a:r>
                      <a:endParaRPr lang="ja-JP" sz="1200" kern="100" dirty="0"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val="273122657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CE7D0A1-E2FE-4704-AEE5-C3A5177A63D3}"/>
              </a:ext>
            </a:extLst>
          </p:cNvPr>
          <p:cNvSpPr txBox="1"/>
          <p:nvPr/>
        </p:nvSpPr>
        <p:spPr>
          <a:xfrm>
            <a:off x="3322330" y="-121812"/>
            <a:ext cx="2445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IA activities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46653EE-02B0-4A99-BA43-8281D09520F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15871" r="9622" b="14770"/>
          <a:stretch/>
        </p:blipFill>
        <p:spPr bwMode="auto">
          <a:xfrm>
            <a:off x="5093004" y="1051259"/>
            <a:ext cx="4050337" cy="2428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0F7A84-AAEE-4941-9152-6EF05CCD867F}"/>
              </a:ext>
            </a:extLst>
          </p:cNvPr>
          <p:cNvSpPr txBox="1"/>
          <p:nvPr/>
        </p:nvSpPr>
        <p:spPr>
          <a:xfrm>
            <a:off x="162838" y="323876"/>
            <a:ext cx="878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heavy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Inter-Academia Conference,</a:t>
            </a:r>
          </a:p>
          <a:p>
            <a:pPr marL="26352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started with four partner universities in 2002, is the keystone of the IA community's exchange.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DD0314-08E7-4DD1-B6EF-AE7FF71C513B}"/>
              </a:ext>
            </a:extLst>
          </p:cNvPr>
          <p:cNvSpPr txBox="1"/>
          <p:nvPr/>
        </p:nvSpPr>
        <p:spPr>
          <a:xfrm>
            <a:off x="162836" y="5090433"/>
            <a:ext cx="86889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heavy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Double Degree Program for doctoral course</a:t>
            </a:r>
          </a:p>
          <a:p>
            <a:pPr marL="26352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enables the student to obtain two kinds of doctoral degrees which are conferred by Shizuoka University and home university.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72E675-3E04-49DE-B659-06D75EDD8A35}"/>
              </a:ext>
            </a:extLst>
          </p:cNvPr>
          <p:cNvSpPr txBox="1"/>
          <p:nvPr/>
        </p:nvSpPr>
        <p:spPr>
          <a:xfrm>
            <a:off x="162837" y="5971116"/>
            <a:ext cx="86889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heavy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Mobility of students and faculties</a:t>
            </a:r>
          </a:p>
          <a:p>
            <a:pPr marL="26352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has been enhanced based 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on the supports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including MEXT scholarship, Erasmus+ program,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Suzuki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Foundation and so on.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8F7E2D-787F-44D2-82FE-64BE810B9AE2}"/>
              </a:ext>
            </a:extLst>
          </p:cNvPr>
          <p:cNvSpPr txBox="1"/>
          <p:nvPr/>
        </p:nvSpPr>
        <p:spPr>
          <a:xfrm>
            <a:off x="5611605" y="4642368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20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th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 conference at Hamamatsu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4444533-11D6-4BC0-B132-6075EEEF7FD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t="15078" b="19498"/>
          <a:stretch/>
        </p:blipFill>
        <p:spPr bwMode="auto">
          <a:xfrm>
            <a:off x="6202836" y="3538569"/>
            <a:ext cx="2108289" cy="11278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895FCF8-F61D-4605-A185-47385052D63C}"/>
              </a:ext>
            </a:extLst>
          </p:cNvPr>
          <p:cNvSpPr/>
          <p:nvPr/>
        </p:nvSpPr>
        <p:spPr>
          <a:xfrm>
            <a:off x="493509" y="1628800"/>
            <a:ext cx="4495928" cy="222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E00EAE6-3BB5-41E4-879D-8D40DC51FABE}"/>
              </a:ext>
            </a:extLst>
          </p:cNvPr>
          <p:cNvSpPr/>
          <p:nvPr/>
        </p:nvSpPr>
        <p:spPr>
          <a:xfrm>
            <a:off x="493509" y="3206910"/>
            <a:ext cx="4495928" cy="222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A39EDAD-F923-4C34-A185-C28C691B63A3}"/>
              </a:ext>
            </a:extLst>
          </p:cNvPr>
          <p:cNvSpPr/>
          <p:nvPr/>
        </p:nvSpPr>
        <p:spPr>
          <a:xfrm>
            <a:off x="493509" y="4499680"/>
            <a:ext cx="4495928" cy="222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839E488-6A90-4481-B31A-DE75D40DD953}"/>
              </a:ext>
            </a:extLst>
          </p:cNvPr>
          <p:cNvSpPr/>
          <p:nvPr/>
        </p:nvSpPr>
        <p:spPr>
          <a:xfrm>
            <a:off x="493509" y="2142428"/>
            <a:ext cx="4495928" cy="222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67940CD-FFEE-4EB1-A0E6-B892A8F5A637}"/>
              </a:ext>
            </a:extLst>
          </p:cNvPr>
          <p:cNvSpPr/>
          <p:nvPr/>
        </p:nvSpPr>
        <p:spPr>
          <a:xfrm>
            <a:off x="493509" y="3742250"/>
            <a:ext cx="4495928" cy="222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83237E8-CDA4-4892-BCCB-753DC3372173}"/>
              </a:ext>
            </a:extLst>
          </p:cNvPr>
          <p:cNvSpPr/>
          <p:nvPr/>
        </p:nvSpPr>
        <p:spPr>
          <a:xfrm>
            <a:off x="493509" y="4863901"/>
            <a:ext cx="4495928" cy="222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50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C7D7F0-D60B-4833-9AE7-2FF137B3E62C}"/>
              </a:ext>
            </a:extLst>
          </p:cNvPr>
          <p:cNvSpPr txBox="1"/>
          <p:nvPr/>
        </p:nvSpPr>
        <p:spPr>
          <a:xfrm>
            <a:off x="0" y="0"/>
            <a:ext cx="9246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Exchange achievements between BME and SU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1C4A74-C98F-4C59-BBAE-6636CB9634BD}"/>
              </a:ext>
            </a:extLst>
          </p:cNvPr>
          <p:cNvSpPr txBox="1"/>
          <p:nvPr/>
        </p:nvSpPr>
        <p:spPr>
          <a:xfrm>
            <a:off x="521926" y="821964"/>
            <a:ext cx="820259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The Agreement on Exchange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Programme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 between Budapest University of Technology and Economics and Shizuoka University was signed on Nov. 21, 2000.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BME organized Inter-Academia Conference in 2004 and 2008.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SU has welcomed visiting researchers from BME with the grant from Suzuki Foundation.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038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スライド番号プレースホルダー 3">
            <a:extLst>
              <a:ext uri="{FF2B5EF4-FFF2-40B4-BE49-F238E27FC236}">
                <a16:creationId xmlns:a16="http://schemas.microsoft.com/office/drawing/2014/main" id="{9533FF92-FA10-47EC-8441-5472991C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525251-FDF2-4E13-9D03-15CD6F7930F9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ja-JP" sz="1400"/>
          </a:p>
        </p:txBody>
      </p:sp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26AEDB4B-0F18-4697-A9F9-9095DAF255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3850" y="620713"/>
          <a:ext cx="8496301" cy="2493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5660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No.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Name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Period of stay in Japan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660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1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Dr. MADARSZ Janos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Oct.1999 – Jun.2000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660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2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Dr. DINNYES Csaba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Apr.2001 – Sep.2001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660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3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Dr. ORSOLYA Takacs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Oct.2002 – Mar.2003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660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4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Dr. GENOVEVA </a:t>
                      </a:r>
                      <a:r>
                        <a:rPr lang="en-US" sz="2400" kern="100" dirty="0" err="1">
                          <a:effectLst/>
                        </a:rPr>
                        <a:t>Filipcsei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Apr.2005 – Jul.2005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660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5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Dr. ROVID Andras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Mar.2006 – Mar.2007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6898" name="図 6">
            <a:extLst>
              <a:ext uri="{FF2B5EF4-FFF2-40B4-BE49-F238E27FC236}">
                <a16:creationId xmlns:a16="http://schemas.microsoft.com/office/drawing/2014/main" id="{06299E2A-742D-4255-A85C-2FB4137DA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3154363"/>
            <a:ext cx="257175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9" name="図 7">
            <a:extLst>
              <a:ext uri="{FF2B5EF4-FFF2-40B4-BE49-F238E27FC236}">
                <a16:creationId xmlns:a16="http://schemas.microsoft.com/office/drawing/2014/main" id="{B4A5781E-1829-4961-8BE4-FFC993EE1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179763"/>
            <a:ext cx="25717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00" name="図 8">
            <a:extLst>
              <a:ext uri="{FF2B5EF4-FFF2-40B4-BE49-F238E27FC236}">
                <a16:creationId xmlns:a16="http://schemas.microsoft.com/office/drawing/2014/main" id="{14875F1D-E52C-451E-8B1A-50DA9CB3A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3125788"/>
            <a:ext cx="25717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01" name="図 9">
            <a:extLst>
              <a:ext uri="{FF2B5EF4-FFF2-40B4-BE49-F238E27FC236}">
                <a16:creationId xmlns:a16="http://schemas.microsoft.com/office/drawing/2014/main" id="{5C5B7D53-1B8A-47CB-A23D-0F6E0C75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4857750"/>
            <a:ext cx="29146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02" name="図 10">
            <a:extLst>
              <a:ext uri="{FF2B5EF4-FFF2-40B4-BE49-F238E27FC236}">
                <a16:creationId xmlns:a16="http://schemas.microsoft.com/office/drawing/2014/main" id="{330CB1B4-D514-4245-B80B-438E99CF7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4902200"/>
            <a:ext cx="273685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タイトル 5">
            <a:extLst>
              <a:ext uri="{FF2B5EF4-FFF2-40B4-BE49-F238E27FC236}">
                <a16:creationId xmlns:a16="http://schemas.microsoft.com/office/drawing/2014/main" id="{4D54DA49-91DB-44CD-BAF7-EA4BD241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1665"/>
          </a:xfrm>
          <a:solidFill>
            <a:srgbClr val="194FA5"/>
          </a:solidFill>
        </p:spPr>
        <p:txBody>
          <a:bodyPr/>
          <a:lstStyle/>
          <a:p>
            <a:pPr algn="just"/>
            <a:r>
              <a:rPr lang="en-US" altLang="ja-JP" dirty="0"/>
              <a:t>  Researches from BME by support  of Suzuki Foundation</a:t>
            </a:r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758E7CA-75DC-42A6-8E6A-AEAFE4250DB5}"/>
              </a:ext>
            </a:extLst>
          </p:cNvPr>
          <p:cNvSpPr/>
          <p:nvPr/>
        </p:nvSpPr>
        <p:spPr>
          <a:xfrm>
            <a:off x="353505" y="4333094"/>
            <a:ext cx="2334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B0F0"/>
                </a:solidFill>
              </a:rPr>
              <a:t>マダラス ヤーノス先生</a:t>
            </a:r>
            <a:endParaRPr lang="en-US" altLang="ja-JP" dirty="0">
              <a:solidFill>
                <a:srgbClr val="00B0F0"/>
              </a:solidFill>
            </a:endParaRPr>
          </a:p>
          <a:p>
            <a:r>
              <a:rPr lang="ja-JP" altLang="en-US" dirty="0">
                <a:solidFill>
                  <a:srgbClr val="00B0F0"/>
                </a:solidFill>
              </a:rPr>
              <a:t>＠金子研</a:t>
            </a:r>
            <a:endParaRPr lang="en-US" altLang="ja-JP" dirty="0">
              <a:solidFill>
                <a:srgbClr val="00B0F0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62BA4CD-F5A5-422C-8386-3A05C6ED4EC6}"/>
              </a:ext>
            </a:extLst>
          </p:cNvPr>
          <p:cNvSpPr/>
          <p:nvPr/>
        </p:nvSpPr>
        <p:spPr>
          <a:xfrm>
            <a:off x="3104344" y="4271744"/>
            <a:ext cx="2377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デニイース チャバ先生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＠藤森研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DBFBF07-EA44-4462-8B7E-E94B876BC96E}"/>
              </a:ext>
            </a:extLst>
          </p:cNvPr>
          <p:cNvSpPr/>
          <p:nvPr/>
        </p:nvSpPr>
        <p:spPr>
          <a:xfrm>
            <a:off x="6228184" y="4294837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オルソルヤ タカチさん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＠市川研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18ADB72-BD85-4FED-8E51-3261D41D20B3}"/>
              </a:ext>
            </a:extLst>
          </p:cNvPr>
          <p:cNvSpPr/>
          <p:nvPr/>
        </p:nvSpPr>
        <p:spPr>
          <a:xfrm>
            <a:off x="16873" y="6207589"/>
            <a:ext cx="3007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B0F0"/>
                </a:solidFill>
              </a:rPr>
              <a:t>ゲノヴェバ フィリプチュイ先生</a:t>
            </a:r>
            <a:endParaRPr lang="en-US" altLang="ja-JP" dirty="0">
              <a:solidFill>
                <a:srgbClr val="00B0F0"/>
              </a:solidFill>
            </a:endParaRPr>
          </a:p>
          <a:p>
            <a:r>
              <a:rPr lang="ja-JP" altLang="en-US" dirty="0">
                <a:solidFill>
                  <a:srgbClr val="00B0F0"/>
                </a:solidFill>
              </a:rPr>
              <a:t>＠須藤研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70534D2-06BB-4AE4-8F7D-9100681F2DE4}"/>
              </a:ext>
            </a:extLst>
          </p:cNvPr>
          <p:cNvSpPr/>
          <p:nvPr/>
        </p:nvSpPr>
        <p:spPr>
          <a:xfrm>
            <a:off x="5184775" y="6156778"/>
            <a:ext cx="26645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ロバイド アンドレアス先生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＠橋本研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スライド番号プレースホルダー 3">
            <a:extLst>
              <a:ext uri="{FF2B5EF4-FFF2-40B4-BE49-F238E27FC236}">
                <a16:creationId xmlns:a16="http://schemas.microsoft.com/office/drawing/2014/main" id="{262F6F75-D513-4435-9ECA-1B673474D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5F8C14-6DD1-4668-9268-B1192F214961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ja-JP" sz="1400"/>
          </a:p>
        </p:txBody>
      </p:sp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2F014562-276D-4510-BC4B-692CDF28AA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3988" y="674688"/>
          <a:ext cx="8858250" cy="21955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3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919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No.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Name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Period of stay in Japan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6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Mr. STUBAN Norbert </a:t>
                      </a:r>
                      <a:r>
                        <a:rPr lang="en-US" sz="2400" kern="100" dirty="0" err="1">
                          <a:effectLst/>
                        </a:rPr>
                        <a:t>Geza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Mar.2007 – Mar.2008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7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Mr. ZENTAI </a:t>
                      </a:r>
                      <a:r>
                        <a:rPr lang="en-US" sz="2400" kern="100" dirty="0" err="1">
                          <a:effectLst/>
                        </a:rPr>
                        <a:t>András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Apr.2008 – Mar.2009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8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DR. WIENER Gabor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Apr.2009 – Jun.2009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9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Ms. PEZSA </a:t>
                      </a:r>
                      <a:r>
                        <a:rPr lang="en-US" sz="2400" kern="100" dirty="0" err="1">
                          <a:effectLst/>
                        </a:rPr>
                        <a:t>Nikolett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Apr.2010 – Mar.2011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10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Dr. KOVACS Daniel Laszlo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Apr.2011 – Mar.2012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8946" name="図 2">
            <a:extLst>
              <a:ext uri="{FF2B5EF4-FFF2-40B4-BE49-F238E27FC236}">
                <a16:creationId xmlns:a16="http://schemas.microsoft.com/office/drawing/2014/main" id="{F7D50F75-8A7F-4B98-8858-DE6DF2422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870200"/>
            <a:ext cx="29146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7" name="図 3">
            <a:extLst>
              <a:ext uri="{FF2B5EF4-FFF2-40B4-BE49-F238E27FC236}">
                <a16:creationId xmlns:a16="http://schemas.microsoft.com/office/drawing/2014/main" id="{0A4BFA9D-7A31-473A-9A97-C2116B7C2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870200"/>
            <a:ext cx="29146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8" name="図 4">
            <a:extLst>
              <a:ext uri="{FF2B5EF4-FFF2-40B4-BE49-F238E27FC236}">
                <a16:creationId xmlns:a16="http://schemas.microsoft.com/office/drawing/2014/main" id="{D47E6A28-FCB9-47ED-BA3A-8C1A1CF6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4857750"/>
            <a:ext cx="29146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9" name="図 6">
            <a:extLst>
              <a:ext uri="{FF2B5EF4-FFF2-40B4-BE49-F238E27FC236}">
                <a16:creationId xmlns:a16="http://schemas.microsoft.com/office/drawing/2014/main" id="{FAD14DCA-0505-41A3-BD29-E0F7BAA14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883150"/>
            <a:ext cx="29146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タイトル 5">
            <a:extLst>
              <a:ext uri="{FF2B5EF4-FFF2-40B4-BE49-F238E27FC236}">
                <a16:creationId xmlns:a16="http://schemas.microsoft.com/office/drawing/2014/main" id="{EEB1A0B4-D6D1-4DFB-A462-794764D2E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1665"/>
          </a:xfrm>
          <a:solidFill>
            <a:srgbClr val="194FA5"/>
          </a:solidFill>
        </p:spPr>
        <p:txBody>
          <a:bodyPr/>
          <a:lstStyle/>
          <a:p>
            <a:pPr algn="just"/>
            <a:r>
              <a:rPr lang="en-US" altLang="ja-JP" dirty="0"/>
              <a:t>  Researches from BME by support  of Suzuki Foundation</a:t>
            </a:r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2254E00-BFB2-4A27-AF60-11DABD825AB8}"/>
              </a:ext>
            </a:extLst>
          </p:cNvPr>
          <p:cNvSpPr/>
          <p:nvPr/>
        </p:nvSpPr>
        <p:spPr>
          <a:xfrm>
            <a:off x="633413" y="4293096"/>
            <a:ext cx="2441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スタバン ノルベルトさん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＠庭山研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FAD4206-918C-499E-AC4F-2A64EF4E55E4}"/>
              </a:ext>
            </a:extLst>
          </p:cNvPr>
          <p:cNvSpPr/>
          <p:nvPr/>
        </p:nvSpPr>
        <p:spPr>
          <a:xfrm>
            <a:off x="5658452" y="4282202"/>
            <a:ext cx="2468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ゼンタイ アンデアスさん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＠片山研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00AA2ED-E30C-4FE7-928F-119221C5A68B}"/>
              </a:ext>
            </a:extLst>
          </p:cNvPr>
          <p:cNvSpPr/>
          <p:nvPr/>
        </p:nvSpPr>
        <p:spPr>
          <a:xfrm>
            <a:off x="857833" y="6280644"/>
            <a:ext cx="2217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ペズサ ニコレットさん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＠佐古研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4FD103F-7369-422C-B293-630D8EEE525D}"/>
              </a:ext>
            </a:extLst>
          </p:cNvPr>
          <p:cNvSpPr/>
          <p:nvPr/>
        </p:nvSpPr>
        <p:spPr>
          <a:xfrm>
            <a:off x="3824044" y="177244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＠新谷研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4A59860-3F11-4DF4-9743-84881C591211}"/>
              </a:ext>
            </a:extLst>
          </p:cNvPr>
          <p:cNvSpPr/>
          <p:nvPr/>
        </p:nvSpPr>
        <p:spPr>
          <a:xfrm>
            <a:off x="5435600" y="6280643"/>
            <a:ext cx="2831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コバチ ダニエル ラスロ先生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＠情報・渡辺研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スライド番号プレースホルダー 3">
            <a:extLst>
              <a:ext uri="{FF2B5EF4-FFF2-40B4-BE49-F238E27FC236}">
                <a16:creationId xmlns:a16="http://schemas.microsoft.com/office/drawing/2014/main" id="{9A98131B-4ACF-41FA-9473-C1707F98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585CD3-C0DC-487C-8F77-A778A8E34FCB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ja-JP" sz="1400"/>
          </a:p>
        </p:txBody>
      </p:sp>
      <p:pic>
        <p:nvPicPr>
          <p:cNvPr id="40964" name="図 5">
            <a:extLst>
              <a:ext uri="{FF2B5EF4-FFF2-40B4-BE49-F238E27FC236}">
                <a16:creationId xmlns:a16="http://schemas.microsoft.com/office/drawing/2014/main" id="{3DE5E083-3AD9-419A-AAD2-6A74FC993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4724400"/>
            <a:ext cx="31099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図 10">
            <a:extLst>
              <a:ext uri="{FF2B5EF4-FFF2-40B4-BE49-F238E27FC236}">
                <a16:creationId xmlns:a16="http://schemas.microsoft.com/office/drawing/2014/main" id="{72684ACC-1E13-45CD-B337-9EF6C04D0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4724400"/>
            <a:ext cx="31194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1525F64C-61FA-47E2-851D-CF70A84BAC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661877"/>
              </p:ext>
            </p:extLst>
          </p:nvPr>
        </p:nvGraphicFramePr>
        <p:xfrm>
          <a:off x="179388" y="666750"/>
          <a:ext cx="8856662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5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5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6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No.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Name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</a:rPr>
                        <a:t>Period of stay in Japan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406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11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kern="100" dirty="0">
                          <a:effectLst/>
                        </a:rPr>
                        <a:t>Ms. ROVIDNE BOGARDI-MESZOLY Agnes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Apr.2012 – Mar.2013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406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12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Ms. BORDÁCSNÉ BOCZ Katalin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Sep.2013 – Feb.2014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406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13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Mr. SOTI Lajos </a:t>
                      </a:r>
                      <a:r>
                        <a:rPr lang="en-US" sz="2400" kern="100" dirty="0" err="1">
                          <a:effectLst/>
                        </a:rPr>
                        <a:t>Péter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Apr.2014 – Mar.2015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406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14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Dr. SALVI Peter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Sep.2015 – Aug.2016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406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15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Ms. NAGYGYORGY Viola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Apr.2016 – Nov.2016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0996" name="図 2">
            <a:extLst>
              <a:ext uri="{FF2B5EF4-FFF2-40B4-BE49-F238E27FC236}">
                <a16:creationId xmlns:a16="http://schemas.microsoft.com/office/drawing/2014/main" id="{431CD7EA-67E1-45BE-BF55-2DF1A37C2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800350"/>
            <a:ext cx="27686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7" name="図 3">
            <a:extLst>
              <a:ext uri="{FF2B5EF4-FFF2-40B4-BE49-F238E27FC236}">
                <a16:creationId xmlns:a16="http://schemas.microsoft.com/office/drawing/2014/main" id="{9648B085-EEA1-421D-AFDD-B5585F34B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814638"/>
            <a:ext cx="27320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8" name="図 4">
            <a:extLst>
              <a:ext uri="{FF2B5EF4-FFF2-40B4-BE49-F238E27FC236}">
                <a16:creationId xmlns:a16="http://schemas.microsoft.com/office/drawing/2014/main" id="{78234555-9708-4922-83FF-095C19F17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2781300"/>
            <a:ext cx="2760662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タイトル 5">
            <a:extLst>
              <a:ext uri="{FF2B5EF4-FFF2-40B4-BE49-F238E27FC236}">
                <a16:creationId xmlns:a16="http://schemas.microsoft.com/office/drawing/2014/main" id="{380FB324-8164-44A4-9334-1ADBF8844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1665"/>
          </a:xfrm>
          <a:solidFill>
            <a:srgbClr val="194FA5"/>
          </a:solidFill>
        </p:spPr>
        <p:txBody>
          <a:bodyPr/>
          <a:lstStyle/>
          <a:p>
            <a:pPr algn="just"/>
            <a:r>
              <a:rPr lang="en-US" altLang="ja-JP" dirty="0"/>
              <a:t>  Researches from BME by support  of Suzuki Foundation</a:t>
            </a:r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43FDAE5-7502-4F3C-B8D0-D3EF53579853}"/>
              </a:ext>
            </a:extLst>
          </p:cNvPr>
          <p:cNvSpPr/>
          <p:nvPr/>
        </p:nvSpPr>
        <p:spPr>
          <a:xfrm>
            <a:off x="162700" y="3815357"/>
            <a:ext cx="2896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ロヴァイドゥネ ボガールディ メーソィ アーグネシュ先生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＠情報・石川研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3FB569E-7868-4010-829D-AF8C9F5807A4}"/>
              </a:ext>
            </a:extLst>
          </p:cNvPr>
          <p:cNvSpPr/>
          <p:nvPr/>
        </p:nvSpPr>
        <p:spPr>
          <a:xfrm>
            <a:off x="3139205" y="4066956"/>
            <a:ext cx="3102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ボルダチネ ボッツ カタリンさん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＠東郷研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D9DA2B4-295B-471F-B617-0FBA40AA3230}"/>
              </a:ext>
            </a:extLst>
          </p:cNvPr>
          <p:cNvSpPr/>
          <p:nvPr/>
        </p:nvSpPr>
        <p:spPr>
          <a:xfrm>
            <a:off x="6188171" y="4032921"/>
            <a:ext cx="3007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ショーティー ラヨシュ ピーター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さん＠間瀬研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364C0F8-D3F1-44A0-BD08-518E478A0584}"/>
              </a:ext>
            </a:extLst>
          </p:cNvPr>
          <p:cNvSpPr/>
          <p:nvPr/>
        </p:nvSpPr>
        <p:spPr>
          <a:xfrm>
            <a:off x="718833" y="6262722"/>
            <a:ext cx="2234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サルビ ペーテル先生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＠三浦研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D1E287-DD6E-4B79-B57A-AA69C675C3C1}"/>
              </a:ext>
            </a:extLst>
          </p:cNvPr>
          <p:cNvSpPr/>
          <p:nvPr/>
        </p:nvSpPr>
        <p:spPr>
          <a:xfrm>
            <a:off x="5516564" y="6255895"/>
            <a:ext cx="2480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ナジジャージ ビオラさん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＠奥谷研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41" name="図 7">
            <a:extLst>
              <a:ext uri="{FF2B5EF4-FFF2-40B4-BE49-F238E27FC236}">
                <a16:creationId xmlns:a16="http://schemas.microsoft.com/office/drawing/2014/main" id="{CE4B8A82-46B7-4543-91BE-CB41810A9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4718050"/>
            <a:ext cx="3163887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スライド番号プレースホルダー 3">
            <a:extLst>
              <a:ext uri="{FF2B5EF4-FFF2-40B4-BE49-F238E27FC236}">
                <a16:creationId xmlns:a16="http://schemas.microsoft.com/office/drawing/2014/main" id="{D201FEEF-BA59-445E-B93F-2B2E5D05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450" y="62801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526A73-6823-44C5-BF38-F170CC00063A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ja-JP" sz="1400" dirty="0"/>
          </a:p>
        </p:txBody>
      </p:sp>
      <p:pic>
        <p:nvPicPr>
          <p:cNvPr id="43012" name="図 3">
            <a:extLst>
              <a:ext uri="{FF2B5EF4-FFF2-40B4-BE49-F238E27FC236}">
                <a16:creationId xmlns:a16="http://schemas.microsoft.com/office/drawing/2014/main" id="{2F29073D-70D9-46D4-BE12-D88A6B0C3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2619375"/>
            <a:ext cx="29146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C73EA50E-2BED-46CD-BB99-65515B0743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7950" y="673100"/>
          <a:ext cx="8928100" cy="1946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098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No.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Name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Period of stay in Japan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16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Mr. VAMOSI Peter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Aug.2017 – Jan.2018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17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Mr. NAGY </a:t>
                      </a:r>
                      <a:r>
                        <a:rPr lang="en-US" sz="2400" kern="100" dirty="0" err="1">
                          <a:effectLst/>
                        </a:rPr>
                        <a:t>Balazs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Mar.2019 – Sep.2019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18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Mr. KOVACS Szilard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Jun.2022 – Aug.2022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19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00">
                          <a:effectLst/>
                        </a:rPr>
                        <a:t>Dr. NAGY Robert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Sep.2022 – Feb.2023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039" name="図 2">
            <a:extLst>
              <a:ext uri="{FF2B5EF4-FFF2-40B4-BE49-F238E27FC236}">
                <a16:creationId xmlns:a16="http://schemas.microsoft.com/office/drawing/2014/main" id="{C7D1E681-F22F-44B4-9F0B-3B67F2553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09850"/>
            <a:ext cx="29146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0" name="図 4" descr="白い壁の前に立つ男性たち&#10;&#10;自動的に生成された説明">
            <a:extLst>
              <a:ext uri="{FF2B5EF4-FFF2-40B4-BE49-F238E27FC236}">
                <a16:creationId xmlns:a16="http://schemas.microsoft.com/office/drawing/2014/main" id="{C16C24A6-EA26-4F61-9E5D-EDB7887DE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4641850"/>
            <a:ext cx="29146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タイトル 5">
            <a:extLst>
              <a:ext uri="{FF2B5EF4-FFF2-40B4-BE49-F238E27FC236}">
                <a16:creationId xmlns:a16="http://schemas.microsoft.com/office/drawing/2014/main" id="{2BD04320-9EFE-4876-A62A-A6C8C8A4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1665"/>
          </a:xfrm>
          <a:solidFill>
            <a:srgbClr val="194FA5"/>
          </a:solidFill>
        </p:spPr>
        <p:txBody>
          <a:bodyPr/>
          <a:lstStyle/>
          <a:p>
            <a:pPr algn="just"/>
            <a:r>
              <a:rPr lang="en-US" altLang="ja-JP" dirty="0"/>
              <a:t>  Researches from BME by support  of Suzuki Foundation</a:t>
            </a:r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9CF4BF6-2125-4013-8C40-7DF6398F4FC8}"/>
              </a:ext>
            </a:extLst>
          </p:cNvPr>
          <p:cNvSpPr/>
          <p:nvPr/>
        </p:nvSpPr>
        <p:spPr>
          <a:xfrm>
            <a:off x="718618" y="3925669"/>
            <a:ext cx="21547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バモシ ペーテルさん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＠間瀬研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C70CEE6-648C-4859-AA4B-9D2E74CB75CD}"/>
              </a:ext>
            </a:extLst>
          </p:cNvPr>
          <p:cNvSpPr/>
          <p:nvPr/>
        </p:nvSpPr>
        <p:spPr>
          <a:xfrm>
            <a:off x="7024119" y="3970913"/>
            <a:ext cx="1890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B0F0"/>
                </a:solidFill>
              </a:rPr>
              <a:t>ナジイ バラズさん</a:t>
            </a:r>
            <a:endParaRPr lang="en-US" altLang="ja-JP" dirty="0">
              <a:solidFill>
                <a:srgbClr val="00B0F0"/>
              </a:solidFill>
            </a:endParaRPr>
          </a:p>
          <a:p>
            <a:r>
              <a:rPr lang="ja-JP" altLang="en-US" dirty="0">
                <a:solidFill>
                  <a:srgbClr val="00B0F0"/>
                </a:solidFill>
              </a:rPr>
              <a:t>＠小林研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D0E7FC6-8B73-4F1E-BD0F-FAAAC7E429A7}"/>
              </a:ext>
            </a:extLst>
          </p:cNvPr>
          <p:cNvSpPr/>
          <p:nvPr/>
        </p:nvSpPr>
        <p:spPr>
          <a:xfrm>
            <a:off x="629651" y="6211669"/>
            <a:ext cx="2332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コバチ シラルード先生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＠青木研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45F1E8F-6F6B-4CD6-B3FE-821574E068AC}"/>
              </a:ext>
            </a:extLst>
          </p:cNvPr>
          <p:cNvSpPr/>
          <p:nvPr/>
        </p:nvSpPr>
        <p:spPr>
          <a:xfrm>
            <a:off x="6755737" y="6239053"/>
            <a:ext cx="1920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ナジ ロベルト先生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＠三浦研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スライド番号プレースホルダー 3">
            <a:extLst>
              <a:ext uri="{FF2B5EF4-FFF2-40B4-BE49-F238E27FC236}">
                <a16:creationId xmlns:a16="http://schemas.microsoft.com/office/drawing/2014/main" id="{D201FEEF-BA59-445E-B93F-2B2E5D05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450" y="62801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526A73-6823-44C5-BF38-F170CC00063A}" type="slidenum">
              <a:rPr lang="en-US" altLang="ja-JP" sz="1400" smtClean="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ja-JP" sz="1400" dirty="0"/>
          </a:p>
        </p:txBody>
      </p:sp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C73EA50E-2BED-46CD-BB99-65515B0743E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7950" y="673100"/>
          <a:ext cx="8928100" cy="1946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098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No.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Name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Period of stay in Japan</a:t>
                      </a:r>
                      <a:endParaRPr lang="ja-JP" sz="24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kern="100" dirty="0">
                          <a:effectLst/>
                        </a:rPr>
                        <a:t>20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ja-JP" sz="2400" kern="100" dirty="0">
                          <a:effectLst/>
                        </a:rPr>
                        <a:t>D</a:t>
                      </a:r>
                      <a:r>
                        <a:rPr lang="en-US" sz="2400" kern="100" dirty="0">
                          <a:effectLst/>
                        </a:rPr>
                        <a:t>r. FRUZSINA BANHEGY  Dorottya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Sep.2023 – Mar.2024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4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kern="100" dirty="0">
                          <a:effectLst/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21</a:t>
                      </a:r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just"/>
                      <a:endParaRPr lang="en-US" alt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ja-JP" sz="24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図 3" descr="建物の前に立つ男性たち&#10;&#10;自動的に生成された説明">
            <a:extLst>
              <a:ext uri="{FF2B5EF4-FFF2-40B4-BE49-F238E27FC236}">
                <a16:creationId xmlns:a16="http://schemas.microsoft.com/office/drawing/2014/main" id="{E5E9E110-1578-4F6D-9448-EEB6732F7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4" y="2985100"/>
            <a:ext cx="4074160" cy="3063240"/>
          </a:xfrm>
          <a:prstGeom prst="rect">
            <a:avLst/>
          </a:prstGeom>
        </p:spPr>
      </p:pic>
      <p:sp>
        <p:nvSpPr>
          <p:cNvPr id="8" name="タイトル 5">
            <a:extLst>
              <a:ext uri="{FF2B5EF4-FFF2-40B4-BE49-F238E27FC236}">
                <a16:creationId xmlns:a16="http://schemas.microsoft.com/office/drawing/2014/main" id="{D40DB388-C37B-478C-B876-FA8384AE9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1665"/>
          </a:xfrm>
          <a:solidFill>
            <a:srgbClr val="194FA5"/>
          </a:solidFill>
        </p:spPr>
        <p:txBody>
          <a:bodyPr/>
          <a:lstStyle/>
          <a:p>
            <a:pPr algn="just"/>
            <a:r>
              <a:rPr lang="en-US" altLang="ja-JP" dirty="0"/>
              <a:t>  Researches from BME by support  of Suzuki Foundation</a:t>
            </a:r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5EFF0D0-A8F7-463C-8381-4BB5685BD17B}"/>
              </a:ext>
            </a:extLst>
          </p:cNvPr>
          <p:cNvSpPr/>
          <p:nvPr/>
        </p:nvSpPr>
        <p:spPr>
          <a:xfrm>
            <a:off x="2555776" y="5402009"/>
            <a:ext cx="1510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ドロッチャさん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 dirty="0">
                <a:solidFill>
                  <a:schemeClr val="bg1"/>
                </a:solidFill>
              </a:rPr>
              <a:t>＠小南研</a:t>
            </a:r>
          </a:p>
        </p:txBody>
      </p:sp>
    </p:spTree>
    <p:extLst>
      <p:ext uri="{BB962C8B-B14F-4D97-AF65-F5344CB8AC3E}">
        <p14:creationId xmlns:p14="http://schemas.microsoft.com/office/powerpoint/2010/main" val="15437836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1665"/>
          </a:xfrm>
          <a:solidFill>
            <a:srgbClr val="194FA5"/>
          </a:solidFill>
        </p:spPr>
        <p:txBody>
          <a:bodyPr/>
          <a:lstStyle/>
          <a:p>
            <a:r>
              <a:rPr lang="en-US" altLang="ja-JP" dirty="0"/>
              <a:t>Suzuki foundation scholarship between IITH and SU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565" y="438963"/>
            <a:ext cx="911887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Started in 2018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Eligible: Teachers, PhD students or final year Master’s students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Place of research: Shizuoka University, Hamamatsu campus (Japan)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Period of stay: six months -  one year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Allowances: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Round-trip air ticket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50,000 JPY for starting the new life in Japan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Up to 300,000 JPY for teacher or 200,000 JPY for student per month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30,000 JPY per month for accommodation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Special expense for conference, etc.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" name="吹き出し: 角を丸めた四角形 1">
            <a:extLst>
              <a:ext uri="{FF2B5EF4-FFF2-40B4-BE49-F238E27FC236}">
                <a16:creationId xmlns:a16="http://schemas.microsoft.com/office/drawing/2014/main" id="{BFBC1A24-9688-4FC1-9D1A-C1C612C64B11}"/>
              </a:ext>
            </a:extLst>
          </p:cNvPr>
          <p:cNvSpPr/>
          <p:nvPr/>
        </p:nvSpPr>
        <p:spPr>
          <a:xfrm>
            <a:off x="4211960" y="3645024"/>
            <a:ext cx="2160240" cy="547236"/>
          </a:xfrm>
          <a:prstGeom prst="wedgeRoundRectCallout">
            <a:avLst>
              <a:gd name="adj1" fmla="val -100328"/>
              <a:gd name="adj2" fmla="val 2011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/>
              <a:t>720,000 Ft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5963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"/>
          <p:cNvSpPr>
            <a:spLocks noGrp="1" noChangeArrowheads="1"/>
          </p:cNvSpPr>
          <p:nvPr>
            <p:ph type="title"/>
          </p:nvPr>
        </p:nvSpPr>
        <p:spPr>
          <a:solidFill>
            <a:srgbClr val="194FA5"/>
          </a:solidFill>
        </p:spPr>
        <p:txBody>
          <a:bodyPr>
            <a:spAutoFit/>
          </a:bodyPr>
          <a:lstStyle/>
          <a:p>
            <a:r>
              <a:rPr lang="en-US" altLang="ja-JP" dirty="0"/>
              <a:t>Next mission</a:t>
            </a:r>
            <a:endParaRPr lang="ja-JP" altLang="en-US" sz="2400" b="1" dirty="0">
              <a:solidFill>
                <a:schemeClr val="bg1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08E317-3B1C-4AE2-9165-264AD5432CF6}"/>
              </a:ext>
            </a:extLst>
          </p:cNvPr>
          <p:cNvSpPr txBox="1"/>
          <p:nvPr/>
        </p:nvSpPr>
        <p:spPr>
          <a:xfrm>
            <a:off x="467544" y="4941168"/>
            <a:ext cx="8843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Difficulty of communication by Corona pandemic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It’s time to rebuild the relationship!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4C5EED62-8B05-469F-AAAF-90E421690E97}"/>
              </a:ext>
            </a:extLst>
          </p:cNvPr>
          <p:cNvSpPr/>
          <p:nvPr/>
        </p:nvSpPr>
        <p:spPr>
          <a:xfrm>
            <a:off x="4082759" y="5539446"/>
            <a:ext cx="936104" cy="402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BA059CA-5A9F-4559-BFEF-02969DB86E57}"/>
              </a:ext>
            </a:extLst>
          </p:cNvPr>
          <p:cNvSpPr/>
          <p:nvPr/>
        </p:nvSpPr>
        <p:spPr>
          <a:xfrm>
            <a:off x="19804" y="610156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ja-JP" sz="3200" dirty="0"/>
              <a:t>Mutual visits by executives </a:t>
            </a:r>
          </a:p>
          <a:p>
            <a:pPr marL="814388" indent="-457200">
              <a:buFont typeface="Arial" panose="020B0604020202020204" pitchFamily="34" charset="0"/>
              <a:buChar char="•"/>
            </a:pPr>
            <a:r>
              <a:rPr lang="en-US" altLang="ja-JP" sz="3200" dirty="0"/>
              <a:t>Ms. </a:t>
            </a:r>
            <a:r>
              <a:rPr lang="en-US" altLang="ja-JP" sz="3200" dirty="0" err="1"/>
              <a:t>Füzesi</a:t>
            </a:r>
            <a:r>
              <a:rPr lang="en-US" altLang="ja-JP" sz="3200" dirty="0"/>
              <a:t>, Head of Department of International affairs, BME visited SU in 2018.</a:t>
            </a:r>
          </a:p>
          <a:p>
            <a:pPr marL="814388" indent="-457200">
              <a:buFont typeface="Arial" panose="020B0604020202020204" pitchFamily="34" charset="0"/>
              <a:buChar char="•"/>
            </a:pPr>
            <a:r>
              <a:rPr lang="en-US" altLang="ja-JP" sz="3200" dirty="0"/>
              <a:t>Prof. </a:t>
            </a:r>
            <a:r>
              <a:rPr lang="en-US" altLang="ja-JP" sz="3200" dirty="0" err="1"/>
              <a:t>Kawata</a:t>
            </a:r>
            <a:r>
              <a:rPr lang="en-US" altLang="ja-JP" sz="3200" dirty="0"/>
              <a:t>, Dean, Faculty of engineering, SU and Prof. Matsuda, Organization for International Collaboration, SU visited BMU in 2019.</a:t>
            </a:r>
          </a:p>
          <a:p>
            <a:pPr marL="814388" indent="-457200">
              <a:buFont typeface="Arial" panose="020B0604020202020204" pitchFamily="34" charset="0"/>
              <a:buChar char="•"/>
            </a:pPr>
            <a:r>
              <a:rPr lang="en-US" altLang="ja-JP" sz="3200" dirty="0"/>
              <a:t>Prof. </a:t>
            </a:r>
            <a:r>
              <a:rPr lang="en-US" altLang="ja-JP" sz="3200" dirty="0" err="1"/>
              <a:t>Korondi</a:t>
            </a:r>
            <a:r>
              <a:rPr lang="en-US" altLang="ja-JP" sz="3200" dirty="0"/>
              <a:t>, Faculty of Mechanical Engineering visited SU in 2020.</a:t>
            </a:r>
          </a:p>
        </p:txBody>
      </p:sp>
    </p:spTree>
    <p:extLst>
      <p:ext uri="{BB962C8B-B14F-4D97-AF65-F5344CB8AC3E}">
        <p14:creationId xmlns:p14="http://schemas.microsoft.com/office/powerpoint/2010/main" val="285474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Hamamatsu is very industrial city."/>
          <p:cNvSpPr txBox="1"/>
          <p:nvPr/>
        </p:nvSpPr>
        <p:spPr>
          <a:xfrm>
            <a:off x="323528" y="116632"/>
            <a:ext cx="8671696" cy="687689"/>
          </a:xfrm>
          <a:prstGeom prst="rect">
            <a:avLst/>
          </a:prstGeom>
          <a:solidFill>
            <a:srgbClr val="194FA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584200">
              <a:defRPr sz="4800" b="1">
                <a:solidFill>
                  <a:schemeClr val="accent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4000" dirty="0">
                <a:solidFill>
                  <a:schemeClr val="bg1"/>
                </a:solidFill>
              </a:rPr>
              <a:t>Hamamatsu is very industrial city</a:t>
            </a:r>
            <a:r>
              <a:rPr lang="en-US" sz="4000" dirty="0">
                <a:solidFill>
                  <a:schemeClr val="bg1"/>
                </a:solidFill>
              </a:rPr>
              <a:t>!</a:t>
            </a:r>
            <a:endParaRPr sz="4000" dirty="0">
              <a:solidFill>
                <a:schemeClr val="bg1"/>
              </a:solidFill>
            </a:endParaRPr>
          </a:p>
        </p:txBody>
      </p:sp>
      <p:pic>
        <p:nvPicPr>
          <p:cNvPr id="293" name="hamaphoto.png" descr="hamapho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440" y="1886714"/>
            <a:ext cx="3557119" cy="912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スクリーンショット 2014-09-02 9.30.01.png" descr="スクリーンショット 2014-09-02 9.30.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206" y="2799485"/>
            <a:ext cx="5723588" cy="3684002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Hamamatsu Photonics, KK is located in our city."/>
          <p:cNvSpPr txBox="1"/>
          <p:nvPr/>
        </p:nvSpPr>
        <p:spPr>
          <a:xfrm>
            <a:off x="934082" y="1310634"/>
            <a:ext cx="5953681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3600"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rPr sz="2531" dirty="0"/>
              <a:t>Hamamatsu Photonics is located in our city.</a:t>
            </a:r>
          </a:p>
        </p:txBody>
      </p:sp>
    </p:spTree>
    <p:extLst>
      <p:ext uri="{BB962C8B-B14F-4D97-AF65-F5344CB8AC3E}">
        <p14:creationId xmlns:p14="http://schemas.microsoft.com/office/powerpoint/2010/main" val="3003747507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"/>
          <p:cNvSpPr>
            <a:spLocks noGrp="1" noChangeArrowheads="1"/>
          </p:cNvSpPr>
          <p:nvPr>
            <p:ph type="title"/>
          </p:nvPr>
        </p:nvSpPr>
        <p:spPr>
          <a:solidFill>
            <a:srgbClr val="194FA5"/>
          </a:solidFill>
        </p:spPr>
        <p:txBody>
          <a:bodyPr>
            <a:spAutoFit/>
          </a:bodyPr>
          <a:lstStyle/>
          <a:p>
            <a:r>
              <a:rPr lang="en-US" altLang="ja-JP" dirty="0"/>
              <a:t>Matching between researchers</a:t>
            </a:r>
            <a:endParaRPr lang="ja-JP" altLang="en-US" sz="2400" b="1" dirty="0">
              <a:solidFill>
                <a:schemeClr val="bg1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BA059CA-5A9F-4559-BFEF-02969DB86E57}"/>
              </a:ext>
            </a:extLst>
          </p:cNvPr>
          <p:cNvSpPr/>
          <p:nvPr/>
        </p:nvSpPr>
        <p:spPr>
          <a:xfrm>
            <a:off x="19804" y="61015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/>
            <a:r>
              <a:rPr lang="en-US" altLang="ja-JP" sz="3200" dirty="0"/>
              <a:t>Researches list in Faculty of Engineering at Shizuoka University (Excel file)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007370-1E3F-4749-BC7D-588C5EC27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4" y="1717503"/>
            <a:ext cx="9144000" cy="2570752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31BE7C6-662B-494D-828D-C40C242EB5B5}"/>
              </a:ext>
            </a:extLst>
          </p:cNvPr>
          <p:cNvSpPr/>
          <p:nvPr/>
        </p:nvSpPr>
        <p:spPr>
          <a:xfrm>
            <a:off x="-11399" y="467818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/>
            <a:r>
              <a:rPr lang="en-US" altLang="ja-JP" sz="3600" dirty="0">
                <a:solidFill>
                  <a:srgbClr val="194FA5"/>
                </a:solidFill>
              </a:rPr>
              <a:t>Please circulate this list of researchers in SU with their research field and try to match them with interested researchers in BME.</a:t>
            </a:r>
          </a:p>
        </p:txBody>
      </p:sp>
    </p:spTree>
    <p:extLst>
      <p:ext uri="{BB962C8B-B14F-4D97-AF65-F5344CB8AC3E}">
        <p14:creationId xmlns:p14="http://schemas.microsoft.com/office/powerpoint/2010/main" val="26258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875C99AE-D945-44B3-996A-3F9C57B79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4716" y="0"/>
            <a:ext cx="10293432" cy="6857999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561372" cy="46166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BA1E10-3EF5-4B79-A7C1-6F137738850D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1"/>
          <p:cNvSpPr txBox="1">
            <a:spLocks noChangeArrowheads="1"/>
          </p:cNvSpPr>
          <p:nvPr/>
        </p:nvSpPr>
        <p:spPr bwMode="auto">
          <a:xfrm>
            <a:off x="1111634" y="3942594"/>
            <a:ext cx="635943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Köszönöm</a:t>
            </a:r>
            <a:endParaRPr lang="en-US" altLang="ja-JP" sz="4800" b="1" dirty="0">
              <a:solidFill>
                <a:prstClr val="white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（クゥスヌム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）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GS創英角ﾎﾟｯﾌﾟ体" pitchFamily="50" charset="-128"/>
                <a:cs typeface="Times New Roman" panose="02020603050405020304" pitchFamily="18" charset="0"/>
              </a:rPr>
              <a:t>ありがとうございました。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HGS創英角ﾎﾟｯﾌﾟ体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 idx="4294967295"/>
          </p:nvPr>
        </p:nvSpPr>
        <p:spPr>
          <a:xfrm>
            <a:off x="64996" y="2696509"/>
            <a:ext cx="9014007" cy="830997"/>
          </a:xfrm>
          <a:noFill/>
        </p:spPr>
        <p:txBody>
          <a:bodyPr wrap="none"/>
          <a:lstStyle/>
          <a:p>
            <a:pPr fontAlgn="base"/>
            <a:r>
              <a:rPr kumimoji="1" lang="en-US" altLang="ja-JP" sz="4800" b="1" i="1" kern="1200" dirty="0">
                <a:solidFill>
                  <a:srgbClr val="FFFFFF"/>
                </a:solidFill>
                <a:effectLst/>
                <a:latin typeface="Times New Roman"/>
                <a:ea typeface="HGS創英角ﾎﾟｯﾌﾟ体"/>
                <a:cs typeface="Times New Roman"/>
              </a:rPr>
              <a:t>Thank you for your kind attention.</a:t>
            </a:r>
            <a:endParaRPr kumimoji="1" lang="ja-JP" altLang="en-US" sz="4400" dirty="0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76" y="243685"/>
            <a:ext cx="1620000" cy="162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6076166-2127-4535-9ED3-AFCF7CF9E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2204" y="-33871"/>
            <a:ext cx="4321071" cy="99107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0428378-F20C-4A5D-96A2-983CFE518A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7541" y="1040390"/>
            <a:ext cx="3523077" cy="88076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912608A2-2AF9-4990-9E7B-D41A89C6FA7E}"/>
              </a:ext>
            </a:extLst>
          </p:cNvPr>
          <p:cNvGrpSpPr/>
          <p:nvPr/>
        </p:nvGrpSpPr>
        <p:grpSpPr>
          <a:xfrm>
            <a:off x="3950430" y="0"/>
            <a:ext cx="2365756" cy="1656005"/>
            <a:chOff x="3950430" y="0"/>
            <a:chExt cx="2365756" cy="1656005"/>
          </a:xfrm>
        </p:grpSpPr>
        <p:pic>
          <p:nvPicPr>
            <p:cNvPr id="23" name="Picture 8" descr="http://upload.wikimedia.org/wikipedia/commons/thumb/9/9e/Flag_of_Japan.svg/900px-Flag_of_Japan.sv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00000" flipH="1">
              <a:off x="5396184" y="498205"/>
              <a:ext cx="1104004" cy="7360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正方形/長方形 23"/>
            <p:cNvSpPr/>
            <p:nvPr/>
          </p:nvSpPr>
          <p:spPr>
            <a:xfrm rot="18900000" flipH="1">
              <a:off x="4413431" y="793067"/>
              <a:ext cx="1656000" cy="55200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 rot="2700000" flipH="1">
              <a:off x="4222476" y="800403"/>
              <a:ext cx="1656005" cy="55200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FD20898-6094-4508-A5A8-A2A0F37C2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862702">
              <a:off x="3765872" y="549031"/>
              <a:ext cx="1110399" cy="741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45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イメージ" descr="イメージ"/>
          <p:cNvPicPr>
            <a:picLocks noChangeAspect="1"/>
          </p:cNvPicPr>
          <p:nvPr/>
        </p:nvPicPr>
        <p:blipFill rotWithShape="1">
          <a:blip r:embed="rId3"/>
          <a:srcRect r="15329" b="68354"/>
          <a:stretch/>
        </p:blipFill>
        <p:spPr>
          <a:xfrm>
            <a:off x="2125474" y="2372962"/>
            <a:ext cx="6225034" cy="177611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Yamaha Motors"/>
          <p:cNvSpPr txBox="1"/>
          <p:nvPr/>
        </p:nvSpPr>
        <p:spPr>
          <a:xfrm>
            <a:off x="433873" y="2011019"/>
            <a:ext cx="2195667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3600"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rPr sz="2531" b="1" dirty="0">
                <a:solidFill>
                  <a:srgbClr val="3333FF"/>
                </a:solidFill>
              </a:rPr>
              <a:t>Yamaha Motors</a:t>
            </a:r>
          </a:p>
        </p:txBody>
      </p:sp>
      <p:sp>
        <p:nvSpPr>
          <p:cNvPr id="300" name="Yamaha Music Instruments"/>
          <p:cNvSpPr txBox="1"/>
          <p:nvPr/>
        </p:nvSpPr>
        <p:spPr>
          <a:xfrm>
            <a:off x="5097604" y="2085560"/>
            <a:ext cx="372217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3600"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rPr sz="2531" b="1" dirty="0">
                <a:solidFill>
                  <a:srgbClr val="3333FF"/>
                </a:solidFill>
              </a:rPr>
              <a:t>Yamaha Music Instruments</a:t>
            </a:r>
          </a:p>
        </p:txBody>
      </p:sp>
      <p:sp>
        <p:nvSpPr>
          <p:cNvPr id="302" name="and Kawai Music Instruments, Roland, etc."/>
          <p:cNvSpPr txBox="1"/>
          <p:nvPr/>
        </p:nvSpPr>
        <p:spPr>
          <a:xfrm>
            <a:off x="2546399" y="6372704"/>
            <a:ext cx="5798062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3600"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rPr sz="2531" b="1">
                <a:solidFill>
                  <a:srgbClr val="3333FF"/>
                </a:solidFill>
              </a:rPr>
              <a:t>and Kawai Music Instruments, Roland, etc.</a:t>
            </a:r>
          </a:p>
        </p:txBody>
      </p:sp>
      <p:sp>
        <p:nvSpPr>
          <p:cNvPr id="303" name="Honda"/>
          <p:cNvSpPr txBox="1"/>
          <p:nvPr/>
        </p:nvSpPr>
        <p:spPr>
          <a:xfrm>
            <a:off x="107503" y="3668450"/>
            <a:ext cx="961803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3600"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rPr sz="2531" b="1" dirty="0">
                <a:solidFill>
                  <a:srgbClr val="3333FF"/>
                </a:solidFill>
              </a:rPr>
              <a:t>Honda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FE24B21-C6FA-41C7-91C0-3C03C3524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474" y="2460800"/>
            <a:ext cx="2972130" cy="69005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73E8672-7791-4B6A-99D2-4851C851DF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281"/>
          <a:stretch/>
        </p:blipFill>
        <p:spPr>
          <a:xfrm>
            <a:off x="279908" y="4142501"/>
            <a:ext cx="7352413" cy="2230202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4CC4A0A8-4AE9-4CFA-BF20-78B942C8287D}"/>
              </a:ext>
            </a:extLst>
          </p:cNvPr>
          <p:cNvGrpSpPr/>
          <p:nvPr/>
        </p:nvGrpSpPr>
        <p:grpSpPr>
          <a:xfrm>
            <a:off x="588405" y="154756"/>
            <a:ext cx="8312776" cy="1984083"/>
            <a:chOff x="31685" y="-26936"/>
            <a:chExt cx="8312776" cy="1984083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2EA6089B-5DF3-4238-A4BE-3F56E3A7F6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671" t="29502" b="39719"/>
            <a:stretch/>
          </p:blipFill>
          <p:spPr>
            <a:xfrm>
              <a:off x="1780618" y="23695"/>
              <a:ext cx="6563843" cy="1829542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50A375C8-882C-4FCC-8AAD-085E0D79A4E2}"/>
                </a:ext>
              </a:extLst>
            </p:cNvPr>
            <p:cNvSpPr/>
            <p:nvPr/>
          </p:nvSpPr>
          <p:spPr>
            <a:xfrm>
              <a:off x="3563888" y="0"/>
              <a:ext cx="3456384" cy="2889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8F9A9ABE-CF9C-4F52-A6B2-123CA1BA9556}"/>
                </a:ext>
              </a:extLst>
            </p:cNvPr>
            <p:cNvSpPr/>
            <p:nvPr/>
          </p:nvSpPr>
          <p:spPr>
            <a:xfrm>
              <a:off x="31685" y="1668151"/>
              <a:ext cx="3456384" cy="2889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AB03F972-F315-41F1-934A-A124D002514B}"/>
                </a:ext>
              </a:extLst>
            </p:cNvPr>
            <p:cNvSpPr/>
            <p:nvPr/>
          </p:nvSpPr>
          <p:spPr>
            <a:xfrm>
              <a:off x="6878904" y="-26936"/>
              <a:ext cx="282736" cy="187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DA14C6E1-D404-42F6-B909-0488C6867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73" y="2346026"/>
            <a:ext cx="1786973" cy="14678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34C6836-47C2-4A20-B60C-C178C3C53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8820" y="227782"/>
            <a:ext cx="2765361" cy="1676935"/>
          </a:xfrm>
          <a:prstGeom prst="rect">
            <a:avLst/>
          </a:prstGeom>
        </p:spPr>
      </p:pic>
      <p:sp>
        <p:nvSpPr>
          <p:cNvPr id="301" name="Suzuki Motors"/>
          <p:cNvSpPr txBox="1"/>
          <p:nvPr/>
        </p:nvSpPr>
        <p:spPr>
          <a:xfrm>
            <a:off x="9630" y="37484"/>
            <a:ext cx="2464162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584200">
              <a:defRPr sz="3600">
                <a:solidFill>
                  <a:schemeClr val="accent5"/>
                </a:solidFill>
                <a:latin typeface="+mj-lt"/>
                <a:ea typeface="+mj-ea"/>
                <a:cs typeface="+mj-cs"/>
                <a:sym typeface="Avenir Next Demi Bold"/>
              </a:defRPr>
            </a:lvl1pPr>
          </a:lstStyle>
          <a:p>
            <a:r>
              <a:rPr sz="2800" b="1" dirty="0">
                <a:solidFill>
                  <a:srgbClr val="3333FF"/>
                </a:solidFill>
              </a:rPr>
              <a:t>Suzuki Motors</a:t>
            </a:r>
          </a:p>
        </p:txBody>
      </p:sp>
      <p:pic>
        <p:nvPicPr>
          <p:cNvPr id="1026" name="Picture 2" descr="https://www.suzukierd.hu/tportal_upload/md_szgk/kep4_103.jpg">
            <a:extLst>
              <a:ext uri="{FF2B5EF4-FFF2-40B4-BE49-F238E27FC236}">
                <a16:creationId xmlns:a16="http://schemas.microsoft.com/office/drawing/2014/main" id="{CE1E7EBA-F0CB-4DC8-98CA-540DF12AF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t="50000" r="5376" b="10101"/>
          <a:stretch/>
        </p:blipFill>
        <p:spPr bwMode="auto">
          <a:xfrm>
            <a:off x="1403648" y="551212"/>
            <a:ext cx="3085172" cy="141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77123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7F4F6377-E4AF-476D-8032-68BD831A8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" y="908720"/>
            <a:ext cx="9144000" cy="5753100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984564EC-48A0-4699-A1B3-68644041C015}"/>
              </a:ext>
            </a:extLst>
          </p:cNvPr>
          <p:cNvSpPr/>
          <p:nvPr/>
        </p:nvSpPr>
        <p:spPr>
          <a:xfrm>
            <a:off x="7062568" y="2770657"/>
            <a:ext cx="1222490" cy="80962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-27384"/>
            <a:ext cx="9144000" cy="769441"/>
          </a:xfrm>
          <a:prstGeom prst="rect">
            <a:avLst/>
          </a:prstGeom>
          <a:solidFill>
            <a:srgbClr val="194FA5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Hamamatsu campus</a:t>
            </a:r>
            <a:endParaRPr kumimoji="1" lang="ja-JP" altLang="en-US" sz="4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520" y="1052736"/>
            <a:ext cx="1656184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+mj-lt"/>
                <a:cs typeface="Times New Roman" pitchFamily="18" charset="0"/>
              </a:rPr>
              <a:t>131,600m</a:t>
            </a:r>
            <a:r>
              <a:rPr lang="en-US" altLang="ja-JP" sz="2000" baseline="30000" dirty="0">
                <a:latin typeface="+mj-lt"/>
                <a:cs typeface="Times New Roman" pitchFamily="18" charset="0"/>
              </a:rPr>
              <a:t>2</a:t>
            </a:r>
            <a:endParaRPr lang="ja-JP" altLang="en-US" sz="2000" baseline="30000" dirty="0">
              <a:latin typeface="+mj-lt"/>
              <a:cs typeface="Times New Roman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875840-897C-44D2-BB11-9A49CEB627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64" t="8179" r="5339" b="10074"/>
          <a:stretch/>
        </p:blipFill>
        <p:spPr>
          <a:xfrm>
            <a:off x="7236296" y="906961"/>
            <a:ext cx="1906932" cy="1527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矢印: 下 3">
            <a:extLst>
              <a:ext uri="{FF2B5EF4-FFF2-40B4-BE49-F238E27FC236}">
                <a16:creationId xmlns:a16="http://schemas.microsoft.com/office/drawing/2014/main" id="{5001C7BA-5275-4161-A7A7-C4ADBF14C03A}"/>
              </a:ext>
            </a:extLst>
          </p:cNvPr>
          <p:cNvSpPr/>
          <p:nvPr/>
        </p:nvSpPr>
        <p:spPr>
          <a:xfrm rot="11905221">
            <a:off x="7707986" y="2327147"/>
            <a:ext cx="354571" cy="7203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hlinkClick r:id="rId5"/>
            <a:extLst>
              <a:ext uri="{FF2B5EF4-FFF2-40B4-BE49-F238E27FC236}">
                <a16:creationId xmlns:a16="http://schemas.microsoft.com/office/drawing/2014/main" id="{D08981F6-DE94-4A6C-A4B2-A69513629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343401"/>
            <a:ext cx="2069717" cy="121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8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65827" y="1693863"/>
            <a:ext cx="5658217" cy="2288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/>
              <a:t>Facult</a:t>
            </a:r>
            <a:r>
              <a:rPr lang="en-US" altLang="ja-JP" sz="2400" b="1" dirty="0"/>
              <a:t>y</a:t>
            </a:r>
            <a:r>
              <a:rPr lang="ja-JP" altLang="en-US" sz="2400" b="1" dirty="0"/>
              <a:t> of Humanities and Social Sciences</a:t>
            </a:r>
          </a:p>
          <a:p>
            <a:r>
              <a:rPr lang="ja-JP" altLang="en-US" sz="2400" b="1" dirty="0"/>
              <a:t>Faculty of Education</a:t>
            </a:r>
          </a:p>
          <a:p>
            <a:r>
              <a:rPr lang="ja-JP" altLang="en-US" sz="2400" b="1" dirty="0"/>
              <a:t>Faculty of Science</a:t>
            </a:r>
          </a:p>
          <a:p>
            <a:r>
              <a:rPr lang="ja-JP" altLang="en-US" sz="2400" b="1" dirty="0"/>
              <a:t>Faculty of Agriculture</a:t>
            </a:r>
            <a:endParaRPr lang="en-US" altLang="ja-JP" sz="2400" b="1" dirty="0"/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en-US" altLang="ja-JP" sz="2400" b="1" dirty="0"/>
              <a:t>Faculty of Global Interdisciplinary Science and Innovation</a:t>
            </a:r>
            <a:endParaRPr lang="ja-JP" altLang="en-US" sz="2400" b="1" dirty="0"/>
          </a:p>
        </p:txBody>
      </p:sp>
      <p:sp>
        <p:nvSpPr>
          <p:cNvPr id="3" name="正方形/長方形 2"/>
          <p:cNvSpPr/>
          <p:nvPr/>
        </p:nvSpPr>
        <p:spPr>
          <a:xfrm>
            <a:off x="765827" y="5021608"/>
            <a:ext cx="45921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</a:rPr>
              <a:t>Faculty of Engineering</a:t>
            </a:r>
          </a:p>
          <a:p>
            <a:r>
              <a:rPr lang="ja-JP" altLang="en-US" sz="2400" b="1" dirty="0"/>
              <a:t>Faculty of Informatics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31355" y="903069"/>
            <a:ext cx="7508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rgbClr val="3333FF"/>
                </a:solidFill>
                <a:latin typeface="+mj-lt"/>
                <a:cs typeface="Times New Roman" pitchFamily="18" charset="0"/>
              </a:rPr>
              <a:t>Shizuoka campus</a:t>
            </a:r>
            <a:endParaRPr kumimoji="1" lang="ja-JP" altLang="en-US" sz="4000" b="1" dirty="0">
              <a:solidFill>
                <a:srgbClr val="3333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1355" y="4268260"/>
            <a:ext cx="847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rgbClr val="3333FF"/>
                </a:solidFill>
                <a:latin typeface="+mj-lt"/>
                <a:cs typeface="Times New Roman" pitchFamily="18" charset="0"/>
              </a:rPr>
              <a:t>Hamamatsu campus:</a:t>
            </a:r>
            <a:endParaRPr kumimoji="1" lang="ja-JP" altLang="en-US" sz="4000" b="1" dirty="0">
              <a:solidFill>
                <a:srgbClr val="3333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右中かっこ 5"/>
          <p:cNvSpPr/>
          <p:nvPr/>
        </p:nvSpPr>
        <p:spPr>
          <a:xfrm>
            <a:off x="6247486" y="1900884"/>
            <a:ext cx="252536" cy="156966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67566" y="2237117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Graduate</a:t>
            </a:r>
            <a:br>
              <a:rPr kumimoji="1" lang="en-US" altLang="ja-JP" sz="2800" dirty="0"/>
            </a:br>
            <a:r>
              <a:rPr kumimoji="1" lang="en-US" altLang="ja-JP" sz="2800" dirty="0"/>
              <a:t>Schools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41615" y="2501048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＋</a:t>
            </a:r>
            <a:endParaRPr kumimoji="1" lang="ja-JP" altLang="en-US" dirty="0"/>
          </a:p>
        </p:txBody>
      </p:sp>
      <p:sp>
        <p:nvSpPr>
          <p:cNvPr id="9" name="右中かっこ 8"/>
          <p:cNvSpPr/>
          <p:nvPr/>
        </p:nvSpPr>
        <p:spPr>
          <a:xfrm>
            <a:off x="5103582" y="5061329"/>
            <a:ext cx="294129" cy="96949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83515" y="5050631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Graduate</a:t>
            </a:r>
            <a:br>
              <a:rPr kumimoji="1" lang="en-US" altLang="ja-JP" sz="2800" dirty="0"/>
            </a:br>
            <a:r>
              <a:rPr kumimoji="1" lang="en-US" altLang="ja-JP" sz="2800" dirty="0"/>
              <a:t>Schools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43963" y="5380639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＋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98CD0B5-430C-4A00-81F5-8C80A524E085}"/>
              </a:ext>
            </a:extLst>
          </p:cNvPr>
          <p:cNvSpPr txBox="1"/>
          <p:nvPr/>
        </p:nvSpPr>
        <p:spPr>
          <a:xfrm>
            <a:off x="3" y="-19924"/>
            <a:ext cx="9143997" cy="769441"/>
          </a:xfrm>
          <a:prstGeom prst="rect">
            <a:avLst/>
          </a:prstGeom>
          <a:solidFill>
            <a:srgbClr val="194FA5"/>
          </a:solidFill>
        </p:spPr>
        <p:txBody>
          <a:bodyPr wrap="square">
            <a:spAutoFit/>
          </a:bodyPr>
          <a:lstStyle/>
          <a:p>
            <a:pPr algn="ctr"/>
            <a:r>
              <a:rPr lang="en" altLang="ja-JP" sz="4400" b="1" dirty="0">
                <a:solidFill>
                  <a:schemeClr val="bg1"/>
                </a:solidFill>
                <a:latin typeface="+mj-lt"/>
              </a:rPr>
              <a:t>Facult</a:t>
            </a:r>
            <a:r>
              <a:rPr lang="en-US" altLang="ja-JP" sz="4400" b="1" dirty="0" err="1">
                <a:solidFill>
                  <a:schemeClr val="bg1"/>
                </a:solidFill>
                <a:latin typeface="+mj-lt"/>
              </a:rPr>
              <a:t>ies</a:t>
            </a:r>
            <a:endParaRPr lang="en" altLang="ja-JP" sz="4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1631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10281</TotalTime>
  <Words>4085</Words>
  <Application>Microsoft Office PowerPoint</Application>
  <PresentationFormat>画面に合わせる (4:3)</PresentationFormat>
  <Paragraphs>816</Paragraphs>
  <Slides>61</Slides>
  <Notes>46</Notes>
  <HiddenSlides>11</HiddenSlides>
  <MMClips>0</MMClips>
  <ScaleCrop>false</ScaleCrop>
  <HeadingPairs>
    <vt:vector size="6" baseType="variant">
      <vt:variant>
        <vt:lpstr>使用されているフォント</vt:lpstr>
      </vt:variant>
      <vt:variant>
        <vt:i4>28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61</vt:i4>
      </vt:variant>
    </vt:vector>
  </HeadingPairs>
  <TitlesOfParts>
    <vt:vector size="93" baseType="lpstr">
      <vt:lpstr>Arial Unicode MS</vt:lpstr>
      <vt:lpstr>Avenir Next</vt:lpstr>
      <vt:lpstr>Avenir Next Demi Bold</vt:lpstr>
      <vt:lpstr>BIZ UDPゴシック</vt:lpstr>
      <vt:lpstr>Gill Sans</vt:lpstr>
      <vt:lpstr>HGP創英角ﾎﾟｯﾌﾟ体</vt:lpstr>
      <vt:lpstr>HGS創英角ﾎﾟｯﾌﾟ体</vt:lpstr>
      <vt:lpstr>HG丸ｺﾞｼｯｸM-PRO</vt:lpstr>
      <vt:lpstr>Monotype Sorts</vt:lpstr>
      <vt:lpstr>ＭＳ Ｐゴシック</vt:lpstr>
      <vt:lpstr>ＭＳ ゴシック</vt:lpstr>
      <vt:lpstr>ＭＳ 明朝</vt:lpstr>
      <vt:lpstr>Osaka</vt:lpstr>
      <vt:lpstr>新細明體</vt:lpstr>
      <vt:lpstr>Railways</vt:lpstr>
      <vt:lpstr>ShinGoPro-Medium</vt:lpstr>
      <vt:lpstr>ShinGoPro-Ultra</vt:lpstr>
      <vt:lpstr>メイリオ</vt:lpstr>
      <vt:lpstr>游ゴシック</vt:lpstr>
      <vt:lpstr>游明朝</vt:lpstr>
      <vt:lpstr>Arial</vt:lpstr>
      <vt:lpstr>Calibri</vt:lpstr>
      <vt:lpstr>Century</vt:lpstr>
      <vt:lpstr>Helvetica</vt:lpstr>
      <vt:lpstr>Tahoma</vt:lpstr>
      <vt:lpstr>Times New Roman</vt:lpstr>
      <vt:lpstr>Verdana</vt:lpstr>
      <vt:lpstr>Wingdings</vt:lpstr>
      <vt:lpstr>Office テーマ</vt:lpstr>
      <vt:lpstr>ホワイト</vt:lpstr>
      <vt:lpstr>標準デザイン</vt:lpstr>
      <vt:lpstr>Office ​​テーマ</vt:lpstr>
      <vt:lpstr>Introduction of Shizuoka University, Faculty of Engineering</vt:lpstr>
      <vt:lpstr>Self-introduction</vt:lpstr>
      <vt:lpstr>Purpose of my visiting</vt:lpstr>
      <vt:lpstr>PowerPoint プレゼンテーション</vt:lpstr>
      <vt:lpstr>Location of Hamamatsu &amp; Shizuoka campuses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Shizuoka University Motors 　Formula competition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International student exchange</vt:lpstr>
      <vt:lpstr>PowerPoint プレゼンテーション</vt:lpstr>
      <vt:lpstr>PowerPoint プレゼンテーション</vt:lpstr>
      <vt:lpstr>Asia Bridge Program (ABP-SU)</vt:lpstr>
      <vt:lpstr>Asia Bridge Program (ABP-SU)</vt:lpstr>
      <vt:lpstr>Eligible countries for ABP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SSSV Program</vt:lpstr>
      <vt:lpstr>SSSV Program</vt:lpstr>
      <vt:lpstr>SSSV Program</vt:lpstr>
      <vt:lpstr>PowerPoint プレゼンテーション</vt:lpstr>
      <vt:lpstr>PowerPoint プレゼンテーション</vt:lpstr>
      <vt:lpstr>PowerPoint プレゼンテーション</vt:lpstr>
      <vt:lpstr>Relationship between BME and Shizuoka Univ.</vt:lpstr>
      <vt:lpstr>PowerPoint プレゼンテーション</vt:lpstr>
      <vt:lpstr>PowerPoint プレゼンテーション</vt:lpstr>
      <vt:lpstr>PowerPoint プレゼンテーション</vt:lpstr>
      <vt:lpstr>  Researches from BME by support  of Suzuki Foundation</vt:lpstr>
      <vt:lpstr>  Researches from BME by support  of Suzuki Foundation</vt:lpstr>
      <vt:lpstr>  Researches from BME by support  of Suzuki Foundation</vt:lpstr>
      <vt:lpstr>  Researches from BME by support  of Suzuki Foundation</vt:lpstr>
      <vt:lpstr>  Researches from BME by support  of Suzuki Foundation</vt:lpstr>
      <vt:lpstr>Suzuki foundation scholarship between IITH and SU</vt:lpstr>
      <vt:lpstr>Next mission</vt:lpstr>
      <vt:lpstr>Matching between researchers</vt:lpstr>
      <vt:lpstr>Thank you for your kind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1．学生数、教員数</dc:title>
  <dc:creator>sako-takeshi</dc:creator>
  <cp:lastModifiedBy>Mitsuhiro Fukuta</cp:lastModifiedBy>
  <cp:revision>523</cp:revision>
  <cp:lastPrinted>2014-07-27T14:54:51Z</cp:lastPrinted>
  <dcterms:created xsi:type="dcterms:W3CDTF">2014-02-14T04:36:45Z</dcterms:created>
  <dcterms:modified xsi:type="dcterms:W3CDTF">2024-02-27T20:32:49Z</dcterms:modified>
</cp:coreProperties>
</file>